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5" r:id="rId1"/>
  </p:sldMasterIdLst>
  <p:notesMasterIdLst>
    <p:notesMasterId r:id="rId31"/>
  </p:notesMasterIdLst>
  <p:sldIdLst>
    <p:sldId id="256" r:id="rId2"/>
    <p:sldId id="257" r:id="rId3"/>
    <p:sldId id="259" r:id="rId4"/>
    <p:sldId id="358" r:id="rId5"/>
    <p:sldId id="409" r:id="rId6"/>
    <p:sldId id="390" r:id="rId7"/>
    <p:sldId id="392" r:id="rId8"/>
    <p:sldId id="395" r:id="rId9"/>
    <p:sldId id="399" r:id="rId10"/>
    <p:sldId id="400" r:id="rId11"/>
    <p:sldId id="398" r:id="rId12"/>
    <p:sldId id="397" r:id="rId13"/>
    <p:sldId id="362" r:id="rId14"/>
    <p:sldId id="401" r:id="rId15"/>
    <p:sldId id="363" r:id="rId16"/>
    <p:sldId id="394" r:id="rId17"/>
    <p:sldId id="405" r:id="rId18"/>
    <p:sldId id="403" r:id="rId19"/>
    <p:sldId id="368" r:id="rId20"/>
    <p:sldId id="369" r:id="rId21"/>
    <p:sldId id="370" r:id="rId22"/>
    <p:sldId id="406" r:id="rId23"/>
    <p:sldId id="407" r:id="rId24"/>
    <p:sldId id="396" r:id="rId25"/>
    <p:sldId id="408" r:id="rId26"/>
    <p:sldId id="384" r:id="rId27"/>
    <p:sldId id="385" r:id="rId28"/>
    <p:sldId id="388" r:id="rId29"/>
    <p:sldId id="3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94660"/>
  </p:normalViewPr>
  <p:slideViewPr>
    <p:cSldViewPr snapToGrid="0">
      <p:cViewPr varScale="1">
        <p:scale>
          <a:sx n="70" d="100"/>
          <a:sy n="70"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1C878-97D5-4AE3-8459-DA2D27563FA5}" type="datetimeFigureOut">
              <a:rPr lang="en-US" smtClean="0"/>
              <a:t>11/15/2015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38DA0-FCAD-445D-B0B3-5BDACF1C7F15}" type="slidenum">
              <a:rPr lang="en-US" smtClean="0"/>
              <a:t>‹#›</a:t>
            </a:fld>
            <a:endParaRPr lang="en-US"/>
          </a:p>
        </p:txBody>
      </p:sp>
    </p:spTree>
    <p:extLst>
      <p:ext uri="{BB962C8B-B14F-4D97-AF65-F5344CB8AC3E}">
        <p14:creationId xmlns:p14="http://schemas.microsoft.com/office/powerpoint/2010/main" val="374097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Not all business practices are worth emulating, only good ones. Jim Collins is one of the leading business writers. Everything he writes is worth reading.</a:t>
            </a:r>
          </a:p>
        </p:txBody>
      </p:sp>
      <p:sp>
        <p:nvSpPr>
          <p:cNvPr id="4" name="Slide Number Placeholder 3"/>
          <p:cNvSpPr>
            <a:spLocks noGrp="1"/>
          </p:cNvSpPr>
          <p:nvPr>
            <p:ph type="sldNum" sz="quarter" idx="10"/>
          </p:nvPr>
        </p:nvSpPr>
        <p:spPr/>
        <p:txBody>
          <a:bodyPr/>
          <a:lstStyle/>
          <a:p>
            <a:pPr>
              <a:defRPr/>
            </a:pPr>
            <a:fld id="{D28F5E3B-F555-4D4C-8809-08F78D4A57AE}" type="slidenum">
              <a:rPr lang="en-US" smtClean="0"/>
              <a:pPr>
                <a:defRPr/>
              </a:pPr>
              <a:t>10</a:t>
            </a:fld>
            <a:endParaRPr lang="en-US"/>
          </a:p>
        </p:txBody>
      </p:sp>
    </p:spTree>
    <p:extLst>
      <p:ext uri="{BB962C8B-B14F-4D97-AF65-F5344CB8AC3E}">
        <p14:creationId xmlns:p14="http://schemas.microsoft.com/office/powerpoint/2010/main" val="422154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8AE45-46A1-4E9A-8851-3EF88FE3AE1F}" type="slidenum">
              <a:rPr lang="en-US" smtClean="0"/>
              <a:t>17</a:t>
            </a:fld>
            <a:endParaRPr lang="en-US"/>
          </a:p>
        </p:txBody>
      </p:sp>
    </p:spTree>
    <p:extLst>
      <p:ext uri="{BB962C8B-B14F-4D97-AF65-F5344CB8AC3E}">
        <p14:creationId xmlns:p14="http://schemas.microsoft.com/office/powerpoint/2010/main" val="205563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10F7B209-346A-3F40-BCD2-0531FC70471E}" type="slidenum">
              <a:rPr lang="en-US" sz="1200">
                <a:latin typeface="Calibri" charset="0"/>
              </a:rPr>
              <a:pPr eaLnBrk="1" fontAlgn="base" hangingPunct="1">
                <a:spcBef>
                  <a:spcPct val="0"/>
                </a:spcBef>
                <a:spcAft>
                  <a:spcPct val="0"/>
                </a:spcAft>
              </a:pPr>
              <a:t>19</a:t>
            </a:fld>
            <a:endParaRPr lang="en-US" sz="1200">
              <a:latin typeface="Calibri" charset="0"/>
            </a:endParaRPr>
          </a:p>
        </p:txBody>
      </p:sp>
    </p:spTree>
    <p:extLst>
      <p:ext uri="{BB962C8B-B14F-4D97-AF65-F5344CB8AC3E}">
        <p14:creationId xmlns:p14="http://schemas.microsoft.com/office/powerpoint/2010/main" val="197743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6BA9E9-08F8-4266-949F-06FDF0A092E1}"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41042451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BA9E9-08F8-4266-949F-06FDF0A092E1}"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131911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BA9E9-08F8-4266-949F-06FDF0A092E1}"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39421722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BA9E9-08F8-4266-949F-06FDF0A092E1}"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54943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BA9E9-08F8-4266-949F-06FDF0A092E1}"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21082718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6BA9E9-08F8-4266-949F-06FDF0A092E1}"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20536986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6BA9E9-08F8-4266-949F-06FDF0A092E1}" type="datetimeFigureOut">
              <a:rPr lang="en-US" smtClean="0"/>
              <a:t>11/15/2015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35144136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6BA9E9-08F8-4266-949F-06FDF0A092E1}" type="datetimeFigureOut">
              <a:rPr lang="en-US" smtClean="0"/>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34763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BA9E9-08F8-4266-949F-06FDF0A092E1}" type="datetimeFigureOut">
              <a:rPr lang="en-US" smtClean="0"/>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24308980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BA9E9-08F8-4266-949F-06FDF0A092E1}"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31318867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BA9E9-08F8-4266-949F-06FDF0A092E1}"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AA84D-ACDC-4C63-A75F-AE4F2397373B}" type="slidenum">
              <a:rPr lang="en-US" smtClean="0"/>
              <a:t>‹#›</a:t>
            </a:fld>
            <a:endParaRPr lang="en-US"/>
          </a:p>
        </p:txBody>
      </p:sp>
    </p:spTree>
    <p:extLst>
      <p:ext uri="{BB962C8B-B14F-4D97-AF65-F5344CB8AC3E}">
        <p14:creationId xmlns:p14="http://schemas.microsoft.com/office/powerpoint/2010/main" val="212081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BA9E9-08F8-4266-949F-06FDF0A092E1}" type="datetimeFigureOut">
              <a:rPr lang="en-US" smtClean="0"/>
              <a:t>11/15/2015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AA84D-ACDC-4C63-A75F-AE4F2397373B}" type="slidenum">
              <a:rPr lang="en-US" smtClean="0"/>
              <a:t>‹#›</a:t>
            </a:fld>
            <a:endParaRPr lang="en-US"/>
          </a:p>
        </p:txBody>
      </p:sp>
    </p:spTree>
    <p:extLst>
      <p:ext uri="{BB962C8B-B14F-4D97-AF65-F5344CB8AC3E}">
        <p14:creationId xmlns:p14="http://schemas.microsoft.com/office/powerpoint/2010/main" val="3015336288"/>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cornerstonecrystal.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9/96/GillrayBritannia.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Leading greatly: Leadership as a Christian in any setting</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Andy Rowell</a:t>
            </a:r>
          </a:p>
          <a:p>
            <a:r>
              <a:rPr lang="en-US" dirty="0" smtClean="0"/>
              <a:t>Cornerstone Church</a:t>
            </a:r>
          </a:p>
          <a:p>
            <a:r>
              <a:rPr lang="en-US" dirty="0">
                <a:hlinkClick r:id="rId2"/>
              </a:rPr>
              <a:t>http://www.cornerstonecrystal.org</a:t>
            </a:r>
            <a:r>
              <a:rPr lang="en-US" dirty="0" smtClean="0">
                <a:hlinkClick r:id="rId2"/>
              </a:rPr>
              <a:t>/</a:t>
            </a:r>
            <a:endParaRPr lang="en-US" dirty="0" smtClean="0"/>
          </a:p>
          <a:p>
            <a:r>
              <a:rPr lang="en-US" dirty="0" smtClean="0"/>
              <a:t>November 15, 2015</a:t>
            </a:r>
          </a:p>
          <a:p>
            <a:r>
              <a:rPr lang="en-US" dirty="0" smtClean="0"/>
              <a:t>PowerPoint slides at andyrowell.net</a:t>
            </a:r>
          </a:p>
        </p:txBody>
      </p:sp>
    </p:spTree>
    <p:extLst>
      <p:ext uri="{BB962C8B-B14F-4D97-AF65-F5344CB8AC3E}">
        <p14:creationId xmlns:p14="http://schemas.microsoft.com/office/powerpoint/2010/main" val="4232622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135806" cy="1325563"/>
          </a:xfrm>
        </p:spPr>
        <p:txBody>
          <a:bodyPr>
            <a:normAutofit/>
          </a:bodyPr>
          <a:lstStyle/>
          <a:p>
            <a:pPr>
              <a:defRPr/>
            </a:pPr>
            <a:r>
              <a:rPr lang="en-US" dirty="0" smtClean="0">
                <a:ea typeface="+mj-ea"/>
                <a:cs typeface="+mj-cs"/>
              </a:rPr>
              <a:t>The importance of discipline</a:t>
            </a:r>
            <a:endParaRPr lang="en-US" dirty="0">
              <a:ea typeface="+mj-ea"/>
              <a:cs typeface="+mj-cs"/>
            </a:endParaRPr>
          </a:p>
        </p:txBody>
      </p:sp>
      <p:sp>
        <p:nvSpPr>
          <p:cNvPr id="3" name="Content Placeholder 2"/>
          <p:cNvSpPr>
            <a:spLocks noGrp="1"/>
          </p:cNvSpPr>
          <p:nvPr>
            <p:ph idx="1"/>
          </p:nvPr>
        </p:nvSpPr>
        <p:spPr>
          <a:xfrm>
            <a:off x="300251" y="1825624"/>
            <a:ext cx="6892119" cy="5032375"/>
          </a:xfrm>
        </p:spPr>
        <p:txBody>
          <a:bodyPr rtlCol="0">
            <a:normAutofit fontScale="85000" lnSpcReduction="10000"/>
          </a:bodyPr>
          <a:lstStyle/>
          <a:p>
            <a:pPr marL="68580" indent="0">
              <a:buNone/>
              <a:defRPr/>
            </a:pPr>
            <a:r>
              <a:rPr lang="en-US" dirty="0" smtClean="0">
                <a:ea typeface="+mn-ea"/>
                <a:cs typeface="+mn-cs"/>
              </a:rPr>
              <a:t>“We must reject the idea—well-intentioned, but dead wrong—that the primary path to greatness in the social sectors is to become ‘more like a business.’ Most businesses—like most of anything else in life—fall somewhere between mediocre and good. Few are great . . . </a:t>
            </a:r>
            <a:endParaRPr lang="en-US" dirty="0">
              <a:ea typeface="+mn-ea"/>
              <a:cs typeface="+mn-cs"/>
            </a:endParaRPr>
          </a:p>
          <a:p>
            <a:pPr marL="68580" indent="0">
              <a:buNone/>
              <a:defRPr/>
            </a:pPr>
            <a:r>
              <a:rPr lang="en-US" dirty="0" smtClean="0">
                <a:ea typeface="+mn-ea"/>
                <a:cs typeface="+mn-cs"/>
              </a:rPr>
              <a:t>Mediocre companies rarely display the relentless culture of discipline—</a:t>
            </a:r>
            <a:r>
              <a:rPr lang="en-US" i="1" dirty="0" smtClean="0">
                <a:ea typeface="+mn-ea"/>
                <a:cs typeface="+mn-cs"/>
              </a:rPr>
              <a:t>disciplined people</a:t>
            </a:r>
            <a:r>
              <a:rPr lang="en-US" dirty="0" smtClean="0">
                <a:ea typeface="+mn-ea"/>
                <a:cs typeface="+mn-cs"/>
              </a:rPr>
              <a:t> who engage in </a:t>
            </a:r>
            <a:r>
              <a:rPr lang="en-US" i="1" dirty="0" smtClean="0">
                <a:ea typeface="+mn-ea"/>
                <a:cs typeface="+mn-cs"/>
              </a:rPr>
              <a:t>disciplined thought </a:t>
            </a:r>
            <a:r>
              <a:rPr lang="en-US" dirty="0" smtClean="0">
                <a:ea typeface="+mn-ea"/>
                <a:cs typeface="+mn-cs"/>
              </a:rPr>
              <a:t>and who take </a:t>
            </a:r>
            <a:r>
              <a:rPr lang="en-US" i="1" dirty="0" smtClean="0">
                <a:ea typeface="+mn-ea"/>
                <a:cs typeface="+mn-cs"/>
              </a:rPr>
              <a:t>disciplined action</a:t>
            </a:r>
            <a:r>
              <a:rPr lang="en-US" dirty="0" smtClean="0">
                <a:ea typeface="+mn-ea"/>
                <a:cs typeface="+mn-cs"/>
              </a:rPr>
              <a:t>—that we find in great companies.  A culture of discipline is not a principle of business; it is a principle of greatness</a:t>
            </a:r>
            <a:r>
              <a:rPr lang="en-US" dirty="0" smtClean="0">
                <a:ea typeface="+mn-ea"/>
                <a:cs typeface="+mn-cs"/>
              </a:rPr>
              <a:t>.”</a:t>
            </a:r>
            <a:endParaRPr lang="en-US" dirty="0">
              <a:ea typeface="+mn-ea"/>
              <a:cs typeface="+mn-cs"/>
            </a:endParaRPr>
          </a:p>
          <a:p>
            <a:pPr marL="68580" indent="0">
              <a:buNone/>
              <a:defRPr/>
            </a:pPr>
            <a:r>
              <a:rPr lang="en-US" dirty="0">
                <a:ea typeface="+mn-ea"/>
                <a:cs typeface="+mn-cs"/>
              </a:rPr>
              <a:t>Jim Collins, </a:t>
            </a:r>
            <a:r>
              <a:rPr lang="en-US" i="1" dirty="0">
                <a:ea typeface="+mn-ea"/>
                <a:cs typeface="+mn-cs"/>
              </a:rPr>
              <a:t>Good to Great and the Social Sectors: Why Business Thinking Is Not the Answer: A Monograph to Accompany Good to Great</a:t>
            </a:r>
            <a:r>
              <a:rPr lang="en-US" dirty="0">
                <a:ea typeface="+mn-ea"/>
                <a:cs typeface="+mn-cs"/>
              </a:rPr>
              <a:t> (Boulder, Colo.: J. Collins, 2005), 1. </a:t>
            </a:r>
            <a:endParaRPr lang="en-US" dirty="0" smtClean="0">
              <a:ea typeface="+mn-ea"/>
              <a:cs typeface="+mn-cs"/>
            </a:endParaRPr>
          </a:p>
        </p:txBody>
      </p:sp>
      <p:sp>
        <p:nvSpPr>
          <p:cNvPr id="31749"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norm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D184FC1C-C5C4-E040-B6C4-0553DF9ADF57}" type="slidenum">
              <a:rPr lang="en-US" sz="1100">
                <a:solidFill>
                  <a:srgbClr val="4D4D4D"/>
                </a:solidFill>
              </a:rPr>
              <a:pPr eaLnBrk="1" fontAlgn="base" hangingPunct="1">
                <a:spcBef>
                  <a:spcPct val="0"/>
                </a:spcBef>
                <a:spcAft>
                  <a:spcPct val="0"/>
                </a:spcAft>
              </a:pPr>
              <a:t>10</a:t>
            </a:fld>
            <a:endParaRPr lang="en-US" sz="1100">
              <a:solidFill>
                <a:srgbClr val="4D4D4D"/>
              </a:solidFill>
            </a:endParaRPr>
          </a:p>
        </p:txBody>
      </p:sp>
      <p:pic>
        <p:nvPicPr>
          <p:cNvPr id="7" name="Picture 6"/>
          <p:cNvPicPr>
            <a:picLocks noChangeAspect="1"/>
          </p:cNvPicPr>
          <p:nvPr/>
        </p:nvPicPr>
        <p:blipFill>
          <a:blip r:embed="rId3"/>
          <a:stretch>
            <a:fillRect/>
          </a:stretch>
        </p:blipFill>
        <p:spPr>
          <a:xfrm>
            <a:off x="7455793" y="347723"/>
            <a:ext cx="4576146" cy="21487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4"/>
          <a:stretch>
            <a:fillRect/>
          </a:stretch>
        </p:blipFill>
        <p:spPr>
          <a:xfrm>
            <a:off x="8811827" y="2496522"/>
            <a:ext cx="2637670" cy="4045506"/>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bg1"/>
            </a:extrusionClr>
          </a:sp3d>
        </p:spPr>
      </p:pic>
    </p:spTree>
    <p:extLst>
      <p:ext uri="{BB962C8B-B14F-4D97-AF65-F5344CB8AC3E}">
        <p14:creationId xmlns:p14="http://schemas.microsoft.com/office/powerpoint/2010/main" val="2805095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savvy</a:t>
            </a:r>
            <a:endParaRPr lang="en-US" dirty="0"/>
          </a:p>
        </p:txBody>
      </p:sp>
      <p:sp>
        <p:nvSpPr>
          <p:cNvPr id="3" name="Content Placeholder 2"/>
          <p:cNvSpPr>
            <a:spLocks noGrp="1"/>
          </p:cNvSpPr>
          <p:nvPr>
            <p:ph idx="1"/>
          </p:nvPr>
        </p:nvSpPr>
        <p:spPr/>
        <p:txBody>
          <a:bodyPr/>
          <a:lstStyle/>
          <a:p>
            <a:r>
              <a:rPr lang="en-US" dirty="0"/>
              <a:t>1 </a:t>
            </a:r>
            <a:r>
              <a:rPr lang="en-US" dirty="0" err="1"/>
              <a:t>Cor</a:t>
            </a:r>
            <a:r>
              <a:rPr lang="en-US" dirty="0"/>
              <a:t> </a:t>
            </a:r>
            <a:r>
              <a:rPr lang="en-US" dirty="0" smtClean="0"/>
              <a:t>10</a:t>
            </a:r>
            <a:r>
              <a:rPr lang="en-US" dirty="0"/>
              <a:t> </a:t>
            </a:r>
            <a:endParaRPr lang="en-US" dirty="0" smtClean="0"/>
          </a:p>
          <a:p>
            <a:r>
              <a:rPr lang="en-US" dirty="0" smtClean="0"/>
              <a:t>27 </a:t>
            </a:r>
            <a:r>
              <a:rPr lang="en-US" dirty="0"/>
              <a:t>If an unbeliever invites you to a meal and you want to go, eat whatever is put before you without raising questions of conscience. 28 But if someone says to you, “This has been offered in sacrifice,” then do not eat it, both for the sake of the one who told you and for the sake of conscience</a:t>
            </a:r>
            <a:r>
              <a:rPr lang="en-US" dirty="0" smtClean="0"/>
              <a:t>.</a:t>
            </a:r>
          </a:p>
          <a:p>
            <a:endParaRPr lang="en-US" dirty="0"/>
          </a:p>
        </p:txBody>
      </p:sp>
    </p:spTree>
    <p:extLst>
      <p:ext uri="{BB962C8B-B14F-4D97-AF65-F5344CB8AC3E}">
        <p14:creationId xmlns:p14="http://schemas.microsoft.com/office/powerpoint/2010/main" val="373154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might it mean to eat with outsiders?</a:t>
            </a:r>
            <a:endParaRPr lang="en-US" dirty="0"/>
          </a:p>
        </p:txBody>
      </p:sp>
      <p:sp>
        <p:nvSpPr>
          <p:cNvPr id="3" name="Content Placeholder 2"/>
          <p:cNvSpPr>
            <a:spLocks noGrp="1"/>
          </p:cNvSpPr>
          <p:nvPr>
            <p:ph idx="1"/>
          </p:nvPr>
        </p:nvSpPr>
        <p:spPr/>
        <p:txBody>
          <a:bodyPr>
            <a:normAutofit/>
          </a:bodyPr>
          <a:lstStyle/>
          <a:p>
            <a:r>
              <a:rPr lang="en-US" dirty="0"/>
              <a:t>But the Pharisees and the teachers of the law muttered, “This man welcomes sinners and eats with them.</a:t>
            </a:r>
            <a:r>
              <a:rPr lang="en-US" dirty="0" smtClean="0"/>
              <a:t>” Luke 15:2</a:t>
            </a:r>
          </a:p>
          <a:p>
            <a:r>
              <a:rPr lang="en-US" dirty="0"/>
              <a:t>If an unbeliever invites you to a meal and you want to go, eat whatever is put before you without raising questions of conscience. 1 </a:t>
            </a:r>
            <a:r>
              <a:rPr lang="en-US" dirty="0" err="1"/>
              <a:t>Cor</a:t>
            </a:r>
            <a:r>
              <a:rPr lang="en-US" dirty="0"/>
              <a:t> 14:</a:t>
            </a:r>
            <a:r>
              <a:rPr lang="en-US" dirty="0" smtClean="0"/>
              <a:t>27</a:t>
            </a:r>
          </a:p>
          <a:p>
            <a:r>
              <a:rPr lang="en-US" dirty="0"/>
              <a:t>Just then his disciples returned and were surprised to find him talking with a woman. John 4:27</a:t>
            </a:r>
          </a:p>
          <a:p>
            <a:endParaRPr lang="en-US" dirty="0"/>
          </a:p>
        </p:txBody>
      </p:sp>
    </p:spTree>
    <p:extLst>
      <p:ext uri="{BB962C8B-B14F-4D97-AF65-F5344CB8AC3E}">
        <p14:creationId xmlns:p14="http://schemas.microsoft.com/office/powerpoint/2010/main" val="416745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28022" y="533400"/>
            <a:ext cx="4576146" cy="21487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p:cNvSpPr>
            <a:spLocks noGrp="1"/>
          </p:cNvSpPr>
          <p:nvPr>
            <p:ph type="title"/>
          </p:nvPr>
        </p:nvSpPr>
        <p:spPr>
          <a:xfrm>
            <a:off x="314325" y="533400"/>
            <a:ext cx="5443267" cy="1828738"/>
          </a:xfrm>
        </p:spPr>
        <p:txBody>
          <a:bodyPr>
            <a:normAutofit/>
          </a:bodyPr>
          <a:lstStyle/>
          <a:p>
            <a:r>
              <a:rPr lang="en-US" dirty="0" smtClean="0"/>
              <a:t>Jim Collins: Fire bullets, then cannonballs</a:t>
            </a:r>
            <a:endParaRPr lang="en-US" dirty="0"/>
          </a:p>
        </p:txBody>
      </p:sp>
      <p:sp>
        <p:nvSpPr>
          <p:cNvPr id="3" name="Content Placeholder 2"/>
          <p:cNvSpPr>
            <a:spLocks noGrp="1"/>
          </p:cNvSpPr>
          <p:nvPr>
            <p:ph idx="1"/>
          </p:nvPr>
        </p:nvSpPr>
        <p:spPr>
          <a:xfrm>
            <a:off x="412642" y="2362138"/>
            <a:ext cx="5625802" cy="4181537"/>
          </a:xfrm>
        </p:spPr>
        <p:txBody>
          <a:bodyPr>
            <a:normAutofit fontScale="92500" lnSpcReduction="20000"/>
          </a:bodyPr>
          <a:lstStyle/>
          <a:p>
            <a:pPr marL="0" indent="0">
              <a:buNone/>
            </a:pPr>
            <a:r>
              <a:rPr lang="en-US" dirty="0" smtClean="0"/>
              <a:t>“A bullet is an empirical test aimed at learning what works.” </a:t>
            </a:r>
          </a:p>
          <a:p>
            <a:pPr marL="0" indent="0">
              <a:buNone/>
            </a:pPr>
            <a:r>
              <a:rPr lang="en-US" dirty="0" smtClean="0"/>
              <a:t>“they view mistakes as expensive tuition”</a:t>
            </a:r>
          </a:p>
          <a:p>
            <a:pPr marL="0" indent="0">
              <a:buNone/>
            </a:pPr>
            <a:r>
              <a:rPr lang="en-US" dirty="0" smtClean="0"/>
              <a:t>“10Xers do not have any particular genius for visionary prediction.”</a:t>
            </a:r>
          </a:p>
          <a:p>
            <a:pPr marL="0" indent="0">
              <a:buNone/>
            </a:pPr>
            <a:endParaRPr lang="en-US" dirty="0" smtClean="0"/>
          </a:p>
          <a:p>
            <a:pPr marL="0" indent="0">
              <a:buNone/>
            </a:pPr>
            <a:r>
              <a:rPr lang="en-US" dirty="0" smtClean="0"/>
              <a:t>Jim </a:t>
            </a:r>
            <a:r>
              <a:rPr lang="en-US" dirty="0"/>
              <a:t>Collins and Morten T. Hansen, </a:t>
            </a:r>
            <a:r>
              <a:rPr lang="en-US" i="1" dirty="0"/>
              <a:t>Great by Choice: Uncertainty, Chaos, and Luck--Why Some Thrive Despite Them All</a:t>
            </a:r>
            <a:r>
              <a:rPr lang="en-US" dirty="0"/>
              <a:t> (New York, NY: HarperCollins Publishers, 2011), </a:t>
            </a:r>
            <a:r>
              <a:rPr lang="en-US" dirty="0" smtClean="0"/>
              <a:t>81, 87, 90.</a:t>
            </a:r>
            <a:endParaRPr lang="en-US" dirty="0"/>
          </a:p>
        </p:txBody>
      </p:sp>
      <p:pic>
        <p:nvPicPr>
          <p:cNvPr id="6" name="Picture 5"/>
          <p:cNvPicPr>
            <a:picLocks noChangeAspect="1"/>
          </p:cNvPicPr>
          <p:nvPr/>
        </p:nvPicPr>
        <p:blipFill>
          <a:blip r:embed="rId3"/>
          <a:stretch>
            <a:fillRect/>
          </a:stretch>
        </p:blipFill>
        <p:spPr>
          <a:xfrm>
            <a:off x="9007178" y="2469813"/>
            <a:ext cx="2401923" cy="3691459"/>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tx1"/>
            </a:extrusionClr>
          </a:sp3d>
        </p:spPr>
      </p:pic>
      <p:pic>
        <p:nvPicPr>
          <p:cNvPr id="7" name="Picture 2" descr="http://greeceathena.files.wordpress.com/2013/01/gbc-pyram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495" y="2469813"/>
            <a:ext cx="504825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289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8577979" cy="1080938"/>
          </a:xfrm>
        </p:spPr>
        <p:txBody>
          <a:bodyPr>
            <a:normAutofit fontScale="90000"/>
          </a:bodyPr>
          <a:lstStyle/>
          <a:p>
            <a:r>
              <a:rPr lang="en-US" dirty="0" smtClean="0"/>
              <a:t>No single approach to culture will be adequate</a:t>
            </a:r>
            <a:endParaRPr lang="en-US" dirty="0"/>
          </a:p>
        </p:txBody>
      </p:sp>
      <p:sp>
        <p:nvSpPr>
          <p:cNvPr id="3" name="Content Placeholder 2"/>
          <p:cNvSpPr>
            <a:spLocks noGrp="1"/>
          </p:cNvSpPr>
          <p:nvPr>
            <p:ph idx="1"/>
          </p:nvPr>
        </p:nvSpPr>
        <p:spPr>
          <a:xfrm>
            <a:off x="680321" y="2336873"/>
            <a:ext cx="8577979" cy="3599316"/>
          </a:xfrm>
        </p:spPr>
        <p:txBody>
          <a:bodyPr>
            <a:normAutofit fontScale="92500"/>
          </a:bodyPr>
          <a:lstStyle/>
          <a:p>
            <a:r>
              <a:rPr lang="en-US" dirty="0" smtClean="0"/>
              <a:t>“there </a:t>
            </a:r>
            <a:r>
              <a:rPr lang="en-US" dirty="0"/>
              <a:t>is no single proper way for Christians to relate to a given culture as a whole. Instead, there are numerous ways of accepting, rejecting, subverting or transforming various aspects of a culture which itself is a complex pattern of symbols, beliefs, values, practices and organizations that are partly congruent with one another and partly </a:t>
            </a:r>
            <a:r>
              <a:rPr lang="en-US" dirty="0" smtClean="0"/>
              <a:t>contradictory.”</a:t>
            </a:r>
            <a:endParaRPr lang="en-US" dirty="0"/>
          </a:p>
          <a:p>
            <a:r>
              <a:rPr lang="en-US" dirty="0"/>
              <a:t>Miroslav Volf, "Soft Difference: Theological Reflections on the Relation between Church and Culture in 1 Peter," </a:t>
            </a:r>
            <a:r>
              <a:rPr lang="en-US" i="1" dirty="0"/>
              <a:t>Ex </a:t>
            </a:r>
            <a:r>
              <a:rPr lang="en-US" i="1" dirty="0" err="1"/>
              <a:t>auditu</a:t>
            </a:r>
            <a:r>
              <a:rPr lang="en-US" i="1" dirty="0"/>
              <a:t> </a:t>
            </a:r>
            <a:r>
              <a:rPr lang="en-US" dirty="0"/>
              <a:t>10 (1994): 27. </a:t>
            </a:r>
          </a:p>
          <a:p>
            <a:endParaRPr lang="en-US" dirty="0"/>
          </a:p>
        </p:txBody>
      </p:sp>
      <p:pic>
        <p:nvPicPr>
          <p:cNvPr id="4" name="Picture 2" descr="http://sojo.net/sites/default/files/imagecache/medium/author/photo/cappy_20120409_0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5637" y="299582"/>
            <a:ext cx="2381250" cy="35718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https://www.logos.com/product/36140/ex-auditu-an-international-journal-of-theological-interpretation-of-scri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637" y="2922661"/>
            <a:ext cx="2381250" cy="3143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3464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Measure, Learn</a:t>
            </a:r>
            <a:endParaRPr lang="en-US" dirty="0"/>
          </a:p>
        </p:txBody>
      </p:sp>
      <p:sp>
        <p:nvSpPr>
          <p:cNvPr id="3" name="Content Placeholder 2"/>
          <p:cNvSpPr>
            <a:spLocks noGrp="1"/>
          </p:cNvSpPr>
          <p:nvPr>
            <p:ph idx="1"/>
          </p:nvPr>
        </p:nvSpPr>
        <p:spPr>
          <a:xfrm>
            <a:off x="680322" y="2336873"/>
            <a:ext cx="8518486" cy="3599316"/>
          </a:xfrm>
        </p:spPr>
        <p:txBody>
          <a:bodyPr>
            <a:normAutofit fontScale="92500" lnSpcReduction="10000"/>
          </a:bodyPr>
          <a:lstStyle/>
          <a:p>
            <a:endParaRPr lang="en-US" dirty="0" smtClean="0"/>
          </a:p>
          <a:p>
            <a:r>
              <a:rPr lang="en-US" dirty="0" smtClean="0"/>
              <a:t>“the first step is to enter the Build phase as quickly as possible with a minimum viable product (MVP). The MVP is that version of the product that enables a full turn of the Build-Measure-Learn loop with a minimum amount of effort and the least amount of development time . . . we must be able to measure its impact . . . [then] pivot … or persevere.”</a:t>
            </a:r>
            <a:endParaRPr lang="en-US" dirty="0"/>
          </a:p>
          <a:p>
            <a:r>
              <a:rPr lang="en-US" dirty="0" smtClean="0"/>
              <a:t>Eric </a:t>
            </a:r>
            <a:r>
              <a:rPr lang="en-US" dirty="0" err="1"/>
              <a:t>Ries</a:t>
            </a:r>
            <a:r>
              <a:rPr lang="en-US" dirty="0"/>
              <a:t>, </a:t>
            </a:r>
            <a:r>
              <a:rPr lang="en-US" i="1" dirty="0"/>
              <a:t>The Lean Startup: How Today's Entrepreneurs Use Continuous Innovation to Create Radically Successful Businesses</a:t>
            </a:r>
            <a:r>
              <a:rPr lang="en-US" dirty="0"/>
              <a:t> (New York: Crown Business, 2011), </a:t>
            </a:r>
            <a:r>
              <a:rPr lang="en-US" dirty="0" smtClean="0"/>
              <a:t>75-76.</a:t>
            </a:r>
            <a:endParaRPr lang="en-US" dirty="0"/>
          </a:p>
        </p:txBody>
      </p:sp>
      <p:pic>
        <p:nvPicPr>
          <p:cNvPr id="6146" name="Picture 2" descr="http://chris-batten.com/wp-content/uploads/Eric-Ri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57" y="282575"/>
            <a:ext cx="2376456" cy="235796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ecx.images-amazon.com/images/I/51vN15YCJy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8807" y="2774455"/>
            <a:ext cx="2190750" cy="3295651"/>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tx1"/>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0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a:t>
            </a:r>
            <a:endParaRPr lang="en-US" dirty="0"/>
          </a:p>
        </p:txBody>
      </p:sp>
      <p:sp>
        <p:nvSpPr>
          <p:cNvPr id="3" name="Content Placeholder 2"/>
          <p:cNvSpPr>
            <a:spLocks noGrp="1"/>
          </p:cNvSpPr>
          <p:nvPr>
            <p:ph idx="1"/>
          </p:nvPr>
        </p:nvSpPr>
        <p:spPr>
          <a:xfrm>
            <a:off x="838200" y="1825625"/>
            <a:ext cx="7535865" cy="4351338"/>
          </a:xfrm>
        </p:spPr>
        <p:txBody>
          <a:bodyPr>
            <a:normAutofit lnSpcReduction="10000"/>
          </a:bodyPr>
          <a:lstStyle/>
          <a:p>
            <a:r>
              <a:rPr lang="en-US" dirty="0" smtClean="0"/>
              <a:t>“Entrenched myth: Successful leaders in a turbulent world are bold, risk-seeking visionaries.</a:t>
            </a:r>
          </a:p>
          <a:p>
            <a:r>
              <a:rPr lang="en-US" dirty="0" smtClean="0"/>
              <a:t>Contrary finding: The best leaders we studied did not have a visionary ability to predict the future. They observed what worked, figured out why it worked, and built upon proven foundations. They were not more risk taking, more bold, more visionary, and more creative than the comparisons. They were more disciplined, more empirical, and more paranoid.”</a:t>
            </a:r>
          </a:p>
          <a:p>
            <a:r>
              <a:rPr lang="en-US" dirty="0" smtClean="0"/>
              <a:t>Collins, </a:t>
            </a:r>
            <a:r>
              <a:rPr lang="en-US" i="1" dirty="0" smtClean="0"/>
              <a:t>Great by Choice</a:t>
            </a:r>
            <a:r>
              <a:rPr lang="en-US" dirty="0" smtClean="0"/>
              <a:t>, 9.</a:t>
            </a:r>
            <a:endParaRPr lang="en-US" dirty="0"/>
          </a:p>
        </p:txBody>
      </p:sp>
      <p:pic>
        <p:nvPicPr>
          <p:cNvPr id="4" name="Picture 2" descr="http://presidentsleadershipclass.org/images/uploads/general/jim_collins_speak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50" r="11605"/>
          <a:stretch/>
        </p:blipFill>
        <p:spPr bwMode="auto">
          <a:xfrm>
            <a:off x="8513383" y="365126"/>
            <a:ext cx="1430822" cy="195379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10" descr="http://645e533e2058e72657e9-f9758a43fb7c33cc8adda0fd36101899.r45.cf2.rackcdn.com/harpercollins_us_frontbookcovers_648H/9780062120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065" y="3232598"/>
            <a:ext cx="1570140" cy="2382788"/>
          </a:xfrm>
          <a:prstGeom prst="rect">
            <a:avLst/>
          </a:prstGeom>
          <a:ln w="38100">
            <a:noFill/>
            <a:miter lim="800000"/>
            <a:headEnd/>
            <a:tailEnd/>
          </a:ln>
          <a:effectLst>
            <a:outerShdw blurRad="184150" dist="241300" dir="11520000" sx="102000" sy="102000" algn="ctr">
              <a:schemeClr val="bg1">
                <a:alpha val="18000"/>
              </a:schemeClr>
            </a:outerShdw>
          </a:effectLst>
          <a:scene3d>
            <a:camera prst="perspectiveFront" fov="5100000">
              <a:rot lat="0" lon="2100000" rev="0"/>
            </a:camera>
            <a:lightRig rig="balanced" dir="t"/>
          </a:scene3d>
          <a:sp3d extrusionH="190500" prstMaterial="matte">
            <a:extrusionClr>
              <a:schemeClr val="bg2">
                <a:lumMod val="50000"/>
              </a:schemeClr>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59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 to us will be diverse</a:t>
            </a:r>
            <a:endParaRPr lang="en-US" dirty="0"/>
          </a:p>
        </p:txBody>
      </p:sp>
      <p:sp>
        <p:nvSpPr>
          <p:cNvPr id="3" name="Content Placeholder 2"/>
          <p:cNvSpPr>
            <a:spLocks noGrp="1"/>
          </p:cNvSpPr>
          <p:nvPr>
            <p:ph idx="1"/>
          </p:nvPr>
        </p:nvSpPr>
        <p:spPr>
          <a:xfrm>
            <a:off x="680322" y="1457739"/>
            <a:ext cx="8656862" cy="5155096"/>
          </a:xfrm>
        </p:spPr>
        <p:txBody>
          <a:bodyPr>
            <a:normAutofit fontScale="92500" lnSpcReduction="10000"/>
          </a:bodyPr>
          <a:lstStyle/>
          <a:p>
            <a:r>
              <a:rPr lang="en-US" dirty="0" smtClean="0"/>
              <a:t>“</a:t>
            </a:r>
            <a:r>
              <a:rPr lang="en-US" dirty="0"/>
              <a:t>the ‘world’ does not seem a monolithic place in 1 Peter. We encounter evil people who persecute Christians and who will continue to do the same, blaspheming what is most holy to Christians (4:4,12). We come across ignorant and foolish people who will be silenced by Christian good behavior (2:15). We meet people who know what is wrong and what is right and are ready to relate to Christians accordingly (2:14). Finally, we encounter people who see, appreciate, and are finally won over to the Christian faith (2:12; 3:1</a:t>
            </a:r>
            <a:r>
              <a:rPr lang="en-US" dirty="0" smtClean="0"/>
              <a:t>). Thus</a:t>
            </a:r>
            <a:r>
              <a:rPr lang="en-US" dirty="0"/>
              <a:t>, the picture is more complex than just the two extreme and contrary reactions. This testifies to a sensitivity in 1 Peter for the complexity of the social environment.”</a:t>
            </a:r>
          </a:p>
          <a:p>
            <a:r>
              <a:rPr lang="en-US" dirty="0"/>
              <a:t>Miroslav Volf, "Soft Difference: Theological Reflections on the Relation between Church and Culture in 1 Peter," </a:t>
            </a:r>
            <a:r>
              <a:rPr lang="en-US" i="1" dirty="0"/>
              <a:t>Ex </a:t>
            </a:r>
            <a:r>
              <a:rPr lang="en-US" i="1" dirty="0" err="1"/>
              <a:t>auditu</a:t>
            </a:r>
            <a:r>
              <a:rPr lang="en-US" i="1" dirty="0"/>
              <a:t> </a:t>
            </a:r>
            <a:r>
              <a:rPr lang="en-US" dirty="0"/>
              <a:t>10 (1994): 26. </a:t>
            </a:r>
          </a:p>
          <a:p>
            <a:endParaRPr lang="en-US" dirty="0"/>
          </a:p>
          <a:p>
            <a:endParaRPr lang="en-US" dirty="0"/>
          </a:p>
          <a:p>
            <a:endParaRPr lang="en-US" dirty="0"/>
          </a:p>
          <a:p>
            <a:endParaRPr lang="en-US" dirty="0"/>
          </a:p>
          <a:p>
            <a:endParaRPr lang="en-US" dirty="0"/>
          </a:p>
        </p:txBody>
      </p:sp>
      <p:pic>
        <p:nvPicPr>
          <p:cNvPr id="1026" name="Picture 2" descr="http://sojo.net/sites/default/files/imagecache/medium/author/photo/cappy_20120409_0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637" y="299582"/>
            <a:ext cx="2381250" cy="35718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 name="Picture 4" descr="https://www.logos.com/product/36140/ex-auditu-an-international-journal-of-theological-interpretation-of-scri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637" y="2922661"/>
            <a:ext cx="2381250" cy="3143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73998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838200" y="556194"/>
            <a:ext cx="8307660" cy="1325563"/>
          </a:xfrm>
        </p:spPr>
        <p:txBody>
          <a:bodyPr>
            <a:normAutofit fontScale="90000"/>
          </a:bodyPr>
          <a:lstStyle/>
          <a:p>
            <a:pPr defTabSz="217654">
              <a:defRPr/>
            </a:pPr>
            <a:r>
              <a:rPr lang="en-US" dirty="0">
                <a:sym typeface="Gill Sans Light" charset="0"/>
              </a:rPr>
              <a:t>Ready, fire, aim. Aren’t good intentions enough? Robert Lupton says it is worth measuring how are experiments are working.</a:t>
            </a:r>
          </a:p>
        </p:txBody>
      </p:sp>
      <p:sp>
        <p:nvSpPr>
          <p:cNvPr id="58370" name="Rectangle 2"/>
          <p:cNvSpPr>
            <a:spLocks noGrp="1" noChangeArrowheads="1"/>
          </p:cNvSpPr>
          <p:nvPr>
            <p:ph idx="1"/>
          </p:nvPr>
        </p:nvSpPr>
        <p:spPr>
          <a:xfrm>
            <a:off x="980910" y="2386459"/>
            <a:ext cx="7590722" cy="4351338"/>
          </a:xfrm>
        </p:spPr>
        <p:txBody>
          <a:bodyPr>
            <a:normAutofit fontScale="92500" lnSpcReduction="20000"/>
          </a:bodyPr>
          <a:lstStyle/>
          <a:p>
            <a:pPr marL="246674" indent="-246674" defTabSz="344897">
              <a:spcBef>
                <a:spcPts val="2461"/>
              </a:spcBef>
              <a:buSzPct val="30000"/>
              <a:buBlip>
                <a:blip r:embed="rId2"/>
              </a:buBlip>
            </a:pPr>
            <a:r>
              <a:rPr lang="ja-JP" altLang="en-US" dirty="0"/>
              <a:t>“</a:t>
            </a:r>
            <a:r>
              <a:rPr lang="en-US" altLang="ja-JP" dirty="0"/>
              <a:t>In the United States, </a:t>
            </a:r>
            <a:r>
              <a:rPr lang="en-US" altLang="ja-JP" dirty="0"/>
              <a:t>there’s </a:t>
            </a:r>
            <a:r>
              <a:rPr lang="en-US" altLang="ja-JP" dirty="0"/>
              <a:t>a growing scandal that we both refuse to see and actively perpetuate. What Americans avoid facing is that while we are very generous in charitable giving, much of that money is either wasted or actually harms the people it is targeted to help. I </a:t>
            </a:r>
            <a:r>
              <a:rPr lang="en-US" altLang="ja-JP" dirty="0"/>
              <a:t>don’t </a:t>
            </a:r>
            <a:r>
              <a:rPr lang="en-US" altLang="ja-JP" dirty="0"/>
              <a:t>say this casually or cavalierly. I have spent over four decades working in inner-city Atlanta and beyond, trying to develop models of urban renewal that are effective and truly serve the poor.</a:t>
            </a:r>
            <a:r>
              <a:rPr lang="ja-JP" altLang="en-US" dirty="0"/>
              <a:t>”</a:t>
            </a:r>
            <a:r>
              <a:rPr lang="en-US" altLang="ja-JP" dirty="0"/>
              <a:t> </a:t>
            </a:r>
          </a:p>
          <a:p>
            <a:pPr marL="246674" indent="-246674" defTabSz="344897">
              <a:spcBef>
                <a:spcPts val="2461"/>
              </a:spcBef>
              <a:buSzPct val="30000"/>
              <a:buBlip>
                <a:blip r:embed="rId2"/>
              </a:buBlip>
            </a:pPr>
            <a:r>
              <a:rPr lang="en-US" altLang="en-US" dirty="0"/>
              <a:t>Robert D. Lupton, </a:t>
            </a:r>
            <a:r>
              <a:rPr lang="en-US" altLang="en-US" i="1" dirty="0"/>
              <a:t>Toxic Charity: How Churches and Charities Hurt Those They Help </a:t>
            </a:r>
            <a:r>
              <a:rPr lang="en-US" altLang="en-US" dirty="0"/>
              <a:t>(and How to Reverse It) (New York, NY: </a:t>
            </a:r>
            <a:r>
              <a:rPr lang="en-US" altLang="en-US" dirty="0" err="1"/>
              <a:t>HarperOne</a:t>
            </a:r>
            <a:r>
              <a:rPr lang="en-US" altLang="en-US" dirty="0"/>
              <a:t>, 2011), 1.</a:t>
            </a:r>
            <a:endParaRPr lang="en-US" altLang="en-US" dirty="0"/>
          </a:p>
        </p:txBody>
      </p:sp>
      <p:grpSp>
        <p:nvGrpSpPr>
          <p:cNvPr id="8" name="Group 3"/>
          <p:cNvGrpSpPr>
            <a:grpSpLocks/>
          </p:cNvGrpSpPr>
          <p:nvPr/>
        </p:nvGrpSpPr>
        <p:grpSpPr bwMode="auto">
          <a:xfrm>
            <a:off x="9235157" y="293340"/>
            <a:ext cx="2495848" cy="2419945"/>
            <a:chOff x="-127001" y="-88900"/>
            <a:chExt cx="3550389" cy="3441700"/>
          </a:xfrm>
        </p:grpSpPr>
        <p:pic>
          <p:nvPicPr>
            <p:cNvPr id="9" name="Picture 4" descr="pasted-image.tif"/>
            <p:cNvPicPr>
              <a:picLocks noChangeAspect="1"/>
            </p:cNvPicPr>
            <p:nvPr/>
          </p:nvPicPr>
          <p:blipFill>
            <a:blip r:embed="rId3">
              <a:extLst>
                <a:ext uri="{28A0092B-C50C-407E-A947-70E740481C1C}">
                  <a14:useLocalDpi xmlns:a14="http://schemas.microsoft.com/office/drawing/2010/main" val="0"/>
                </a:ext>
              </a:extLst>
            </a:blip>
            <a:srcRect l="19888"/>
            <a:stretch>
              <a:fillRect/>
            </a:stretch>
          </p:blipFill>
          <p:spPr bwMode="auto">
            <a:xfrm>
              <a:off x="25" y="0"/>
              <a:ext cx="3296336" cy="31115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1" y="-88900"/>
              <a:ext cx="3550389" cy="34417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pic>
        <p:nvPicPr>
          <p:cNvPr id="11" name="Picture 6" descr="pasted-image.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2807" y="2386459"/>
            <a:ext cx="2485016" cy="3871466"/>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tx1"/>
            </a:extrusion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3894465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a:t>
            </a:r>
            <a:r>
              <a:rPr lang="en-US" dirty="0" err="1"/>
              <a:t>missiological</a:t>
            </a:r>
            <a:r>
              <a:rPr lang="en-US" dirty="0"/>
              <a:t> challenge for the church</a:t>
            </a:r>
            <a:endParaRPr lang="en-US" dirty="0"/>
          </a:p>
        </p:txBody>
      </p:sp>
      <p:sp>
        <p:nvSpPr>
          <p:cNvPr id="3" name="Content Placeholder 2"/>
          <p:cNvSpPr>
            <a:spLocks noGrp="1"/>
          </p:cNvSpPr>
          <p:nvPr>
            <p:ph idx="1"/>
          </p:nvPr>
        </p:nvSpPr>
        <p:spPr/>
        <p:txBody>
          <a:bodyPr/>
          <a:lstStyle/>
          <a:p>
            <a:endParaRPr lang="en-US"/>
          </a:p>
        </p:txBody>
      </p:sp>
      <p:sp>
        <p:nvSpPr>
          <p:cNvPr id="5120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norm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5683DF1E-F227-A740-89F5-B50F4578C1B2}" type="slidenum">
              <a:rPr lang="en-US" sz="1100">
                <a:solidFill>
                  <a:srgbClr val="4D4D4D"/>
                </a:solidFill>
              </a:rPr>
              <a:pPr eaLnBrk="1" fontAlgn="base" hangingPunct="1">
                <a:spcBef>
                  <a:spcPct val="0"/>
                </a:spcBef>
                <a:spcAft>
                  <a:spcPct val="0"/>
                </a:spcAft>
              </a:pPr>
              <a:t>19</a:t>
            </a:fld>
            <a:endParaRPr lang="en-US" sz="1100">
              <a:solidFill>
                <a:srgbClr val="4D4D4D"/>
              </a:solidFill>
            </a:endParaRPr>
          </a:p>
        </p:txBody>
      </p:sp>
      <p:pic>
        <p:nvPicPr>
          <p:cNvPr id="5120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2119" b="8600"/>
          <a:stretch>
            <a:fillRect/>
          </a:stretch>
        </p:blipFill>
        <p:spPr bwMode="auto">
          <a:xfrm>
            <a:off x="2463801" y="1389064"/>
            <a:ext cx="7243763" cy="5332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524000" y="3086102"/>
            <a:ext cx="23622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Scylla of failing to communicate</a:t>
            </a:r>
          </a:p>
        </p:txBody>
      </p:sp>
      <p:sp>
        <p:nvSpPr>
          <p:cNvPr id="5" name="TextBox 4"/>
          <p:cNvSpPr txBox="1"/>
          <p:nvPr/>
        </p:nvSpPr>
        <p:spPr>
          <a:xfrm>
            <a:off x="7650164" y="6299201"/>
            <a:ext cx="3017837"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Charybdis of unfaithfulness</a:t>
            </a:r>
          </a:p>
        </p:txBody>
      </p:sp>
      <p:sp>
        <p:nvSpPr>
          <p:cNvPr id="6" name="Right Arrow 5"/>
          <p:cNvSpPr/>
          <p:nvPr/>
        </p:nvSpPr>
        <p:spPr>
          <a:xfrm rot="16522484">
            <a:off x="3462338" y="2781302"/>
            <a:ext cx="803275" cy="3048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ight Arrow 7"/>
          <p:cNvSpPr/>
          <p:nvPr/>
        </p:nvSpPr>
        <p:spPr>
          <a:xfrm rot="12879008">
            <a:off x="8763001" y="5959476"/>
            <a:ext cx="803275" cy="3048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7324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description: Leading greatly: Leadership as a Christian in any setting</a:t>
            </a:r>
            <a:endParaRPr lang="en-US" dirty="0"/>
          </a:p>
        </p:txBody>
      </p:sp>
      <p:sp>
        <p:nvSpPr>
          <p:cNvPr id="3" name="Content Placeholder 2"/>
          <p:cNvSpPr>
            <a:spLocks noGrp="1"/>
          </p:cNvSpPr>
          <p:nvPr>
            <p:ph idx="1"/>
          </p:nvPr>
        </p:nvSpPr>
        <p:spPr>
          <a:xfrm>
            <a:off x="1143001" y="2057400"/>
            <a:ext cx="7476344" cy="4038600"/>
          </a:xfrm>
        </p:spPr>
        <p:txBody>
          <a:bodyPr>
            <a:normAutofit fontScale="92500" lnSpcReduction="10000"/>
          </a:bodyPr>
          <a:lstStyle/>
          <a:p>
            <a:endParaRPr lang="en-US" dirty="0" smtClean="0"/>
          </a:p>
          <a:p>
            <a:pPr marL="0" indent="0">
              <a:buNone/>
            </a:pPr>
            <a:r>
              <a:rPr lang="en-US" dirty="0" smtClean="0"/>
              <a:t>The 2001 business book </a:t>
            </a:r>
            <a:r>
              <a:rPr lang="en-US" i="1" dirty="0" smtClean="0"/>
              <a:t>Good to Great </a:t>
            </a:r>
            <a:r>
              <a:rPr lang="en-US" dirty="0" smtClean="0"/>
              <a:t>by Jim Collins is still in the top twenty Business Management &amp; Leadership books sold at Amazon.com. But Jesus too gives instructions for “whoever wants to become great” (Mark 10:43). And the apostle Paul says to “eagerly desire the greater gifts” (1 </a:t>
            </a:r>
            <a:r>
              <a:rPr lang="en-US" dirty="0" err="1" smtClean="0"/>
              <a:t>Cor</a:t>
            </a:r>
            <a:r>
              <a:rPr lang="en-US" dirty="0" smtClean="0"/>
              <a:t> 12:31). In each, there is an ambition to become great. Drawing on both secular leadership literature like Collins and the Bible, Andy Rowell will teach three interactive, practical sessions on becoming a great leader in any setting. </a:t>
            </a:r>
          </a:p>
        </p:txBody>
      </p:sp>
      <p:pic>
        <p:nvPicPr>
          <p:cNvPr id="3074" name="Picture 2" descr="https://upload.wikimedia.org/wikipedia/en/0/03/Cover_Good_2_Gr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408" y="2696856"/>
            <a:ext cx="24098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692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838200" y="365125"/>
            <a:ext cx="7364104" cy="1325563"/>
          </a:xfrm>
        </p:spPr>
        <p:txBody>
          <a:bodyPr>
            <a:normAutofit/>
          </a:bodyPr>
          <a:lstStyle/>
          <a:p>
            <a:pPr defTabSz="279043">
              <a:defRPr/>
            </a:pPr>
            <a:r>
              <a:rPr lang="en-US" dirty="0"/>
              <a:t>Karl </a:t>
            </a:r>
            <a:r>
              <a:rPr lang="en-US" dirty="0"/>
              <a:t>Barth </a:t>
            </a:r>
            <a:r>
              <a:rPr lang="en-US" dirty="0"/>
              <a:t>warns of the "</a:t>
            </a:r>
            <a:r>
              <a:rPr lang="en-US" dirty="0" err="1"/>
              <a:t>secularisation</a:t>
            </a:r>
            <a:r>
              <a:rPr lang="en-US" dirty="0"/>
              <a:t>" temptation</a:t>
            </a:r>
            <a:endParaRPr lang="en-US" dirty="0"/>
          </a:p>
        </p:txBody>
      </p:sp>
      <p:sp>
        <p:nvSpPr>
          <p:cNvPr id="23554" name="Rectangle 2"/>
          <p:cNvSpPr>
            <a:spLocks noGrp="1" noChangeArrowheads="1"/>
          </p:cNvSpPr>
          <p:nvPr>
            <p:ph idx="1"/>
          </p:nvPr>
        </p:nvSpPr>
        <p:spPr>
          <a:xfrm>
            <a:off x="838200" y="1825625"/>
            <a:ext cx="7118445" cy="4351338"/>
          </a:xfrm>
        </p:spPr>
        <p:txBody>
          <a:bodyPr>
            <a:normAutofit/>
          </a:bodyPr>
          <a:lstStyle/>
          <a:p>
            <a:pPr marL="246674" indent="-246674" defTabSz="344897">
              <a:spcBef>
                <a:spcPts val="2461"/>
              </a:spcBef>
              <a:buSzPct val="30000"/>
              <a:buBlip>
                <a:blip r:embed="rId2"/>
              </a:buBlip>
              <a:defRPr/>
            </a:pPr>
            <a:r>
              <a:rPr lang="en-US" altLang="ja-JP" sz="2000" dirty="0"/>
              <a:t>"</a:t>
            </a:r>
            <a:r>
              <a:rPr lang="en-US" sz="2000" dirty="0"/>
              <a:t>The other form of apostasy is . . . the church which does not take itself seriously enough because it is only half sure of its cause, which takes up this cause only hesitantly and with reservations and compromises, which only in a timid and uncommitted way ventures to give itself to its task.</a:t>
            </a:r>
            <a:r>
              <a:rPr lang="en-US" altLang="ja-JP" sz="2000" dirty="0"/>
              <a:t>"</a:t>
            </a:r>
            <a:r>
              <a:rPr lang="en-US" sz="2000" dirty="0"/>
              <a:t> </a:t>
            </a:r>
          </a:p>
          <a:p>
            <a:pPr marL="246674" indent="-246674" defTabSz="344897">
              <a:spcBef>
                <a:spcPts val="2461"/>
              </a:spcBef>
              <a:buSzPct val="30000"/>
              <a:buBlip>
                <a:blip r:embed="rId2"/>
              </a:buBlip>
              <a:defRPr/>
            </a:pPr>
            <a:r>
              <a:rPr lang="en-US" sz="2000" dirty="0"/>
              <a:t>Karl Barth, </a:t>
            </a:r>
            <a:r>
              <a:rPr lang="en-US" sz="2000" i="1" dirty="0"/>
              <a:t>The Christian Life: Church </a:t>
            </a:r>
            <a:r>
              <a:rPr lang="en-US" sz="2000" i="1" dirty="0" err="1"/>
              <a:t>Dogmatics</a:t>
            </a:r>
            <a:r>
              <a:rPr lang="en-US" sz="2000" i="1" dirty="0"/>
              <a:t> IV.4. Lecture Fragments</a:t>
            </a:r>
            <a:r>
              <a:rPr lang="en-US" sz="2000" dirty="0"/>
              <a:t> (Grand Rapids, Mich.: Eerdmans Pub. Co., 1981), 137. </a:t>
            </a:r>
          </a:p>
          <a:p>
            <a:pPr marL="246674" indent="-246674" defTabSz="344897">
              <a:spcBef>
                <a:spcPts val="2461"/>
              </a:spcBef>
              <a:buSzPct val="30000"/>
              <a:buBlip>
                <a:blip r:embed="rId2"/>
              </a:buBlip>
              <a:defRPr/>
            </a:pPr>
            <a:r>
              <a:rPr lang="en-US" sz="2000" dirty="0"/>
              <a:t>It harbors a </a:t>
            </a:r>
            <a:r>
              <a:rPr lang="en-US" altLang="ja-JP" sz="2000" dirty="0"/>
              <a:t>"</a:t>
            </a:r>
            <a:r>
              <a:rPr lang="en-US" sz="2000" dirty="0"/>
              <a:t>secret respect for the fashion of the world . . . secret hankering after its glory . . . secret fear that the church cannot live solely by Jesus Christ and the free grace of God.</a:t>
            </a:r>
            <a:r>
              <a:rPr lang="en-US" altLang="ja-JP" sz="2000" dirty="0"/>
              <a:t>"</a:t>
            </a:r>
            <a:endParaRPr lang="en-US" sz="2000" dirty="0"/>
          </a:p>
          <a:p>
            <a:pPr marL="246674" indent="-246674" defTabSz="344897">
              <a:spcBef>
                <a:spcPts val="2461"/>
              </a:spcBef>
              <a:buSzPct val="30000"/>
              <a:buBlip>
                <a:blip r:embed="rId2"/>
              </a:buBlip>
              <a:defRPr/>
            </a:pPr>
            <a:r>
              <a:rPr lang="en-US" sz="2000" dirty="0"/>
              <a:t>Barth, </a:t>
            </a:r>
            <a:r>
              <a:rPr lang="en-US" sz="2000" i="1" dirty="0"/>
              <a:t>Church </a:t>
            </a:r>
            <a:r>
              <a:rPr lang="en-US" sz="2000" i="1" dirty="0" err="1"/>
              <a:t>Dogmatics</a:t>
            </a:r>
            <a:r>
              <a:rPr lang="en-US" sz="2000" dirty="0"/>
              <a:t>, IV/2, 668.</a:t>
            </a:r>
          </a:p>
        </p:txBody>
      </p:sp>
      <p:pic>
        <p:nvPicPr>
          <p:cNvPr id="23558" name="Picture 6"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1813" y="3614292"/>
            <a:ext cx="1790949" cy="2697148"/>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extrusionH="190500" contourW="12700" prstMaterial="matte">
            <a:bevelT w="63500" h="50800"/>
            <a:contourClr>
              <a:srgbClr val="C0C0C0"/>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44" t="4660" r="4737" b="2993"/>
          <a:stretch/>
        </p:blipFill>
        <p:spPr bwMode="auto">
          <a:xfrm>
            <a:off x="8430397" y="365126"/>
            <a:ext cx="1732365" cy="251449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49873680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838200" y="365125"/>
            <a:ext cx="7213979" cy="1325563"/>
          </a:xfrm>
        </p:spPr>
        <p:txBody>
          <a:bodyPr>
            <a:normAutofit/>
          </a:bodyPr>
          <a:lstStyle/>
          <a:p>
            <a:pPr defTabSz="279043">
              <a:defRPr/>
            </a:pPr>
            <a:r>
              <a:rPr lang="en-US" dirty="0"/>
              <a:t>Karl </a:t>
            </a:r>
            <a:r>
              <a:rPr lang="en-US" dirty="0"/>
              <a:t>Barth </a:t>
            </a:r>
            <a:r>
              <a:rPr lang="en-US" dirty="0"/>
              <a:t>calls withdrawal the "</a:t>
            </a:r>
            <a:r>
              <a:rPr lang="en-US" dirty="0" err="1"/>
              <a:t>sacralisation</a:t>
            </a:r>
            <a:r>
              <a:rPr lang="en-US" dirty="0"/>
              <a:t>" temptation</a:t>
            </a:r>
            <a:endParaRPr lang="en-US" dirty="0"/>
          </a:p>
        </p:txBody>
      </p:sp>
      <p:sp>
        <p:nvSpPr>
          <p:cNvPr id="14338" name="Rectangle 2"/>
          <p:cNvSpPr>
            <a:spLocks noGrp="1" noChangeArrowheads="1"/>
          </p:cNvSpPr>
          <p:nvPr>
            <p:ph idx="1"/>
          </p:nvPr>
        </p:nvSpPr>
        <p:spPr>
          <a:xfrm>
            <a:off x="838200" y="1825625"/>
            <a:ext cx="7350457" cy="4351338"/>
          </a:xfrm>
        </p:spPr>
        <p:txBody>
          <a:bodyPr>
            <a:normAutofit/>
          </a:bodyPr>
          <a:lstStyle/>
          <a:p>
            <a:pPr marL="181936" indent="-181936" defTabSz="254487">
              <a:lnSpc>
                <a:spcPct val="110000"/>
              </a:lnSpc>
              <a:spcBef>
                <a:spcPts val="1828"/>
              </a:spcBef>
              <a:buSzPct val="30000"/>
              <a:buBlip>
                <a:blip r:embed="rId2"/>
              </a:buBlip>
              <a:defRPr/>
            </a:pPr>
            <a:r>
              <a:rPr lang="en-US" altLang="ja-JP" sz="2000" dirty="0"/>
              <a:t>"</a:t>
            </a:r>
            <a:r>
              <a:rPr lang="en-US" sz="2000" dirty="0"/>
              <a:t>By trying to be important and powerful within the world instead of serving, by trying to be great instead of small, by trying to make pretentious claims for itself instead of soberly advocating the claim of God, the church withdraws from the world . . . separates itself for its own pleasure from poor, sinful, erring humanity bleeding from a thousand wounds, trying to impose itself where it owes its witness, and denying and suppressing its witness by witnessing only to itself.</a:t>
            </a:r>
            <a:r>
              <a:rPr lang="en-US" altLang="ja-JP" sz="2000" dirty="0"/>
              <a:t>"</a:t>
            </a:r>
            <a:endParaRPr lang="en-US" sz="2000" dirty="0"/>
          </a:p>
          <a:p>
            <a:pPr marL="181936" indent="-181936" defTabSz="254487">
              <a:lnSpc>
                <a:spcPct val="110000"/>
              </a:lnSpc>
              <a:spcBef>
                <a:spcPts val="1828"/>
              </a:spcBef>
              <a:buSzPct val="30000"/>
              <a:buBlip>
                <a:blip r:embed="rId2"/>
              </a:buBlip>
              <a:defRPr/>
            </a:pPr>
            <a:r>
              <a:rPr lang="en-US" sz="2000" dirty="0"/>
              <a:t>Karl Barth, </a:t>
            </a:r>
            <a:r>
              <a:rPr lang="en-US" sz="2000" i="1" dirty="0"/>
              <a:t>Church </a:t>
            </a:r>
            <a:r>
              <a:rPr lang="en-US" sz="2000" i="1" dirty="0" err="1"/>
              <a:t>Dogmatics</a:t>
            </a:r>
            <a:r>
              <a:rPr lang="en-US" sz="2000" dirty="0"/>
              <a:t>, 4 vols. in 13 parts vols. (Edinburgh, New York: T&amp;T Clark, 1956-1969, 1975, 2009), IV/2, 669-670.</a:t>
            </a:r>
          </a:p>
        </p:txBody>
      </p:sp>
      <p:pic>
        <p:nvPicPr>
          <p:cNvPr id="10" name="Picture 6"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1813" y="3614292"/>
            <a:ext cx="1790949" cy="2697148"/>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extrusionH="190500" contourW="12700" prstMaterial="matte">
            <a:bevelT w="63500" h="50800"/>
            <a:contourClr>
              <a:srgbClr val="C0C0C0"/>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44" t="4660" r="4737" b="2993"/>
          <a:stretch/>
        </p:blipFill>
        <p:spPr bwMode="auto">
          <a:xfrm>
            <a:off x="8430397" y="365126"/>
            <a:ext cx="1732365" cy="251449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06653137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Surprising reversal: 1 Peter 2:11-12 (NIV)</a:t>
            </a:r>
            <a:endParaRPr lang="en-US" dirty="0"/>
          </a:p>
        </p:txBody>
      </p:sp>
      <p:sp>
        <p:nvSpPr>
          <p:cNvPr id="3" name="Content Placeholder 2"/>
          <p:cNvSpPr>
            <a:spLocks noGrp="1"/>
          </p:cNvSpPr>
          <p:nvPr>
            <p:ph idx="1"/>
          </p:nvPr>
        </p:nvSpPr>
        <p:spPr/>
        <p:txBody>
          <a:bodyPr/>
          <a:lstStyle/>
          <a:p>
            <a:r>
              <a:rPr lang="en-US" b="1" baseline="30000" dirty="0"/>
              <a:t>11 </a:t>
            </a:r>
            <a:r>
              <a:rPr lang="en-US" dirty="0"/>
              <a:t>Dear friends, I urge you, as foreigners and exiles, to abstain from sinful desires, which wage war against your soul. </a:t>
            </a:r>
            <a:r>
              <a:rPr lang="en-US" b="1" baseline="30000" dirty="0"/>
              <a:t>12 </a:t>
            </a:r>
            <a:r>
              <a:rPr lang="en-US" dirty="0"/>
              <a:t>Live such good lives among the pagans that, though they accuse you of doing wrong, they may see your good deeds and glorify God on the day he visits us.</a:t>
            </a:r>
            <a:endParaRPr lang="en-US" dirty="0"/>
          </a:p>
        </p:txBody>
      </p:sp>
    </p:spTree>
    <p:extLst>
      <p:ext uri="{BB962C8B-B14F-4D97-AF65-F5344CB8AC3E}">
        <p14:creationId xmlns:p14="http://schemas.microsoft.com/office/powerpoint/2010/main" val="394294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Rejection and Admiration</a:t>
            </a:r>
            <a:endParaRPr lang="en-US" dirty="0"/>
          </a:p>
        </p:txBody>
      </p:sp>
      <p:sp>
        <p:nvSpPr>
          <p:cNvPr id="3" name="Content Placeholder 2"/>
          <p:cNvSpPr>
            <a:spLocks noGrp="1"/>
          </p:cNvSpPr>
          <p:nvPr>
            <p:ph idx="1"/>
          </p:nvPr>
        </p:nvSpPr>
        <p:spPr>
          <a:xfrm>
            <a:off x="680321" y="1834166"/>
            <a:ext cx="8477967" cy="4102023"/>
          </a:xfrm>
        </p:spPr>
        <p:txBody>
          <a:bodyPr>
            <a:normAutofit fontScale="92500" lnSpcReduction="20000"/>
          </a:bodyPr>
          <a:lstStyle/>
          <a:p>
            <a:endParaRPr lang="en-US" dirty="0"/>
          </a:p>
          <a:p>
            <a:endParaRPr lang="en-US" dirty="0"/>
          </a:p>
          <a:p>
            <a:r>
              <a:rPr lang="en-US" dirty="0" smtClean="0"/>
              <a:t>“‘Conduct </a:t>
            </a:r>
            <a:r>
              <a:rPr lang="en-US" dirty="0"/>
              <a:t>yourself honorably among the Gentiles, so that, through that for which they malign you as evildoers, they may see your honorable deeds and glorify God when he comes to </a:t>
            </a:r>
            <a:r>
              <a:rPr lang="en-US" dirty="0" smtClean="0"/>
              <a:t>judge’ </a:t>
            </a:r>
            <a:r>
              <a:rPr lang="en-US" dirty="0"/>
              <a:t>(2:11). The very actions which the Gentiles malign as evil </a:t>
            </a:r>
            <a:r>
              <a:rPr lang="en-US" dirty="0" smtClean="0"/>
              <a:t>deeds</a:t>
            </a:r>
            <a:r>
              <a:rPr lang="en-US" dirty="0"/>
              <a:t>, will ultimately be recognized by them as good deeds if Christians do consistently what non-Christians malign</a:t>
            </a:r>
            <a:r>
              <a:rPr lang="en-US" dirty="0" smtClean="0"/>
              <a:t>.”</a:t>
            </a:r>
          </a:p>
          <a:p>
            <a:r>
              <a:rPr lang="en-US" dirty="0" smtClean="0"/>
              <a:t>Miroslav </a:t>
            </a:r>
            <a:r>
              <a:rPr lang="en-US" dirty="0"/>
              <a:t>Volf, "Soft Difference: Theological Reflections on the Relation between Church and Culture in 1 Peter," </a:t>
            </a:r>
            <a:r>
              <a:rPr lang="en-US" i="1" dirty="0"/>
              <a:t>Ex </a:t>
            </a:r>
            <a:r>
              <a:rPr lang="en-US" i="1" dirty="0" err="1"/>
              <a:t>auditu</a:t>
            </a:r>
            <a:r>
              <a:rPr lang="en-US" i="1" dirty="0"/>
              <a:t> </a:t>
            </a:r>
            <a:r>
              <a:rPr lang="en-US" dirty="0"/>
              <a:t>10 (1994): </a:t>
            </a:r>
            <a:r>
              <a:rPr lang="en-US" dirty="0" smtClean="0"/>
              <a:t>25-26</a:t>
            </a:r>
            <a:r>
              <a:rPr lang="en-US" dirty="0"/>
              <a:t>. </a:t>
            </a:r>
          </a:p>
        </p:txBody>
      </p:sp>
      <p:pic>
        <p:nvPicPr>
          <p:cNvPr id="4" name="Picture 2" descr="http://sojo.net/sites/default/files/imagecache/medium/author/photo/cappy_20120409_0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5637" y="299582"/>
            <a:ext cx="2381250" cy="35718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https://www.logos.com/product/36140/ex-auditu-an-international-journal-of-theological-interpretation-of-scri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637" y="2922661"/>
            <a:ext cx="2381250" cy="3143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1753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endParaRPr lang="en-US" dirty="0"/>
          </a:p>
        </p:txBody>
      </p:sp>
      <p:sp>
        <p:nvSpPr>
          <p:cNvPr id="3" name="Content Placeholder 2"/>
          <p:cNvSpPr>
            <a:spLocks noGrp="1"/>
          </p:cNvSpPr>
          <p:nvPr>
            <p:ph idx="1"/>
          </p:nvPr>
        </p:nvSpPr>
        <p:spPr>
          <a:xfrm>
            <a:off x="838200" y="1825625"/>
            <a:ext cx="6558887" cy="4351338"/>
          </a:xfrm>
        </p:spPr>
        <p:txBody>
          <a:bodyPr>
            <a:normAutofit lnSpcReduction="10000"/>
          </a:bodyPr>
          <a:lstStyle/>
          <a:p>
            <a:r>
              <a:rPr lang="en-US" dirty="0"/>
              <a:t>We </a:t>
            </a:r>
            <a:r>
              <a:rPr lang="en-US" dirty="0"/>
              <a:t>will have to repent in this generation not merely for the hateful words and actions of the bad people but for the appalling silence of the good people. </a:t>
            </a:r>
            <a:r>
              <a:rPr lang="en-US" dirty="0"/>
              <a:t>Human progress never rolls in on wheels of inevitability; it comes through the tireless efforts of men willing to be </a:t>
            </a:r>
            <a:r>
              <a:rPr lang="en-US" dirty="0" smtClean="0"/>
              <a:t>coworkers </a:t>
            </a:r>
            <a:r>
              <a:rPr lang="en-US" dirty="0"/>
              <a:t>with God, and without this hard work, time itself becomes an ally of the forces of social stagnation.</a:t>
            </a:r>
            <a:endParaRPr lang="en-US" dirty="0"/>
          </a:p>
          <a:p>
            <a:r>
              <a:rPr lang="en-US" dirty="0"/>
              <a:t>Martin Luther King, Jr. "Letter from a Birmingham Jail." 1963.</a:t>
            </a:r>
          </a:p>
          <a:p>
            <a:endParaRPr lang="en-US" dirty="0"/>
          </a:p>
          <a:p>
            <a:endParaRPr lang="en-US" dirty="0"/>
          </a:p>
        </p:txBody>
      </p:sp>
      <p:pic>
        <p:nvPicPr>
          <p:cNvPr id="1026" name="Picture 2" descr="http://www.afterthealtarcall.com/wp-content/uploads/2014/01/j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722" y="1694068"/>
            <a:ext cx="2837868" cy="389520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35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8577979" cy="1080938"/>
          </a:xfrm>
        </p:spPr>
        <p:txBody>
          <a:bodyPr>
            <a:normAutofit fontScale="90000"/>
          </a:bodyPr>
          <a:lstStyle/>
          <a:p>
            <a:r>
              <a:rPr lang="en-US" dirty="0" smtClean="0"/>
              <a:t>Instead we will be curious and courageous</a:t>
            </a:r>
            <a:endParaRPr lang="en-US" dirty="0"/>
          </a:p>
        </p:txBody>
      </p:sp>
      <p:sp>
        <p:nvSpPr>
          <p:cNvPr id="3" name="Content Placeholder 2"/>
          <p:cNvSpPr>
            <a:spLocks noGrp="1"/>
          </p:cNvSpPr>
          <p:nvPr>
            <p:ph idx="1"/>
          </p:nvPr>
        </p:nvSpPr>
        <p:spPr>
          <a:xfrm>
            <a:off x="172279" y="1987826"/>
            <a:ext cx="9086022" cy="4757531"/>
          </a:xfrm>
        </p:spPr>
        <p:txBody>
          <a:bodyPr>
            <a:normAutofit fontScale="85000" lnSpcReduction="10000"/>
          </a:bodyPr>
          <a:lstStyle/>
          <a:p>
            <a:r>
              <a:rPr lang="en-US" dirty="0" smtClean="0"/>
              <a:t>“Christians </a:t>
            </a:r>
            <a:r>
              <a:rPr lang="en-US" dirty="0"/>
              <a:t>nevertheless have a mission in the world. They should conduct themselves </a:t>
            </a:r>
            <a:r>
              <a:rPr lang="en-US" dirty="0" smtClean="0"/>
              <a:t>‘honorably </a:t>
            </a:r>
            <a:r>
              <a:rPr lang="en-US" dirty="0"/>
              <a:t>among the Gentiles.. .so that they may see your honorable deeds and glorify God when he comes to </a:t>
            </a:r>
            <a:r>
              <a:rPr lang="en-US" dirty="0" smtClean="0"/>
              <a:t>judge’ </a:t>
            </a:r>
            <a:r>
              <a:rPr lang="en-US" dirty="0"/>
              <a:t>(2:12; cf. 3:lf). Indeed, the purpose of Christian existence as a whole is to </a:t>
            </a:r>
            <a:r>
              <a:rPr lang="en-US" dirty="0" smtClean="0"/>
              <a:t>‘proclaim </a:t>
            </a:r>
            <a:r>
              <a:rPr lang="en-US" dirty="0"/>
              <a:t>the mighty acts of him who called you out of darkness into his marvelous </a:t>
            </a:r>
            <a:r>
              <a:rPr lang="en-US" dirty="0" smtClean="0"/>
              <a:t>light’ </a:t>
            </a:r>
            <a:r>
              <a:rPr lang="en-US" dirty="0"/>
              <a:t>(2:9). </a:t>
            </a:r>
            <a:r>
              <a:rPr lang="en-US" dirty="0" smtClean="0"/>
              <a:t>. . Instead </a:t>
            </a:r>
            <a:r>
              <a:rPr lang="en-US" dirty="0"/>
              <a:t>of leading to isolation, this distance is a presupposition of </a:t>
            </a:r>
            <a:r>
              <a:rPr lang="en-US" dirty="0" smtClean="0"/>
              <a:t>mission</a:t>
            </a:r>
            <a:r>
              <a:rPr lang="en-US" dirty="0"/>
              <a:t> </a:t>
            </a:r>
            <a:r>
              <a:rPr lang="en-US" dirty="0" smtClean="0"/>
              <a:t>. . . To </a:t>
            </a:r>
            <a:r>
              <a:rPr lang="en-US" dirty="0"/>
              <a:t>make a difference, one must be </a:t>
            </a:r>
            <a:r>
              <a:rPr lang="en-US" dirty="0" smtClean="0"/>
              <a:t>different</a:t>
            </a:r>
            <a:r>
              <a:rPr lang="en-US" dirty="0"/>
              <a:t> </a:t>
            </a:r>
            <a:r>
              <a:rPr lang="en-US" dirty="0" smtClean="0"/>
              <a:t>. . . Fear </a:t>
            </a:r>
            <a:r>
              <a:rPr lang="en-US" dirty="0"/>
              <a:t>for oneself and one's identity creates </a:t>
            </a:r>
            <a:r>
              <a:rPr lang="en-US" dirty="0" smtClean="0"/>
              <a:t>hardness . . . A </a:t>
            </a:r>
            <a:r>
              <a:rPr lang="en-US" dirty="0"/>
              <a:t>decision for a soft difference, on the other hand, presupposes a fearlessness which 1 Peter repeatedly encourages his readers to assume (3:14; 3:6). People who are secure in themselves—more accurately, who are secure in their God—are able to live the soft difference without fear</a:t>
            </a:r>
            <a:r>
              <a:rPr lang="en-US" dirty="0" smtClean="0"/>
              <a:t>.” </a:t>
            </a:r>
          </a:p>
          <a:p>
            <a:r>
              <a:rPr lang="en-US" dirty="0" smtClean="0"/>
              <a:t>Miroslav </a:t>
            </a:r>
            <a:r>
              <a:rPr lang="en-US" dirty="0"/>
              <a:t>Volf, "Soft Difference: Theological Reflections on the Relation between Church and Culture in 1 Peter," </a:t>
            </a:r>
            <a:r>
              <a:rPr lang="en-US" i="1" dirty="0"/>
              <a:t>Ex </a:t>
            </a:r>
            <a:r>
              <a:rPr lang="en-US" i="1" dirty="0" err="1"/>
              <a:t>auditu</a:t>
            </a:r>
            <a:r>
              <a:rPr lang="en-US" i="1" dirty="0"/>
              <a:t> </a:t>
            </a:r>
            <a:r>
              <a:rPr lang="en-US" dirty="0"/>
              <a:t>10 (1994): </a:t>
            </a:r>
            <a:r>
              <a:rPr lang="en-US" dirty="0" smtClean="0"/>
              <a:t>24. </a:t>
            </a:r>
            <a:endParaRPr lang="en-US" dirty="0"/>
          </a:p>
          <a:p>
            <a:endParaRPr lang="en-US" dirty="0"/>
          </a:p>
        </p:txBody>
      </p:sp>
      <p:pic>
        <p:nvPicPr>
          <p:cNvPr id="4" name="Picture 2" descr="http://sojo.net/sites/default/files/imagecache/medium/author/photo/cappy_20120409_0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5637" y="299582"/>
            <a:ext cx="2381250" cy="35718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https://www.logos.com/product/36140/ex-auditu-an-international-journal-of-theological-interpretation-of-scri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637" y="2922661"/>
            <a:ext cx="2381250" cy="3143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50312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7435675" cy="1325563"/>
          </a:xfrm>
        </p:spPr>
        <p:txBody>
          <a:bodyPr>
            <a:normAutofit/>
          </a:bodyPr>
          <a:lstStyle/>
          <a:p>
            <a:r>
              <a:rPr lang="en-US" dirty="0" smtClean="0"/>
              <a:t>Our proper place: The </a:t>
            </a:r>
            <a:r>
              <a:rPr lang="en-US" dirty="0" smtClean="0"/>
              <a:t>Spirit precedes us</a:t>
            </a:r>
            <a:endParaRPr lang="en-US" dirty="0"/>
          </a:p>
        </p:txBody>
      </p:sp>
      <p:sp>
        <p:nvSpPr>
          <p:cNvPr id="6" name="Content Placeholder 5"/>
          <p:cNvSpPr>
            <a:spLocks noGrp="1"/>
          </p:cNvSpPr>
          <p:nvPr>
            <p:ph idx="1"/>
          </p:nvPr>
        </p:nvSpPr>
        <p:spPr>
          <a:xfrm>
            <a:off x="838200" y="1825625"/>
            <a:ext cx="7173036" cy="4351338"/>
          </a:xfrm>
        </p:spPr>
        <p:txBody>
          <a:bodyPr>
            <a:normAutofit/>
          </a:bodyPr>
          <a:lstStyle/>
          <a:p>
            <a:pPr marL="69850" indent="0">
              <a:buNone/>
            </a:pPr>
            <a:r>
              <a:rPr lang="en-US" dirty="0" smtClean="0"/>
              <a:t>Barth says it is the Holy Spirit who is at work. Let’s put the Spirit’s name first on the placard.</a:t>
            </a:r>
          </a:p>
          <a:p>
            <a:r>
              <a:rPr lang="en-US" dirty="0" smtClean="0"/>
              <a:t>The Holy Spirit and the gathering of the Christian community (IV/1, section 62).</a:t>
            </a:r>
          </a:p>
          <a:p>
            <a:r>
              <a:rPr lang="en-US" dirty="0" smtClean="0"/>
              <a:t>The Holy Spirit and the </a:t>
            </a:r>
            <a:r>
              <a:rPr lang="en-US" dirty="0" err="1" smtClean="0"/>
              <a:t>upbuilding</a:t>
            </a:r>
            <a:r>
              <a:rPr lang="en-US" dirty="0" smtClean="0"/>
              <a:t> of the Christian community (IV/2, section 67)</a:t>
            </a:r>
          </a:p>
          <a:p>
            <a:r>
              <a:rPr lang="en-US" dirty="0" smtClean="0"/>
              <a:t>The Holy Spirit and the sending of the Christian community (IV/3, section 72).</a:t>
            </a:r>
          </a:p>
        </p:txBody>
      </p:sp>
      <p:sp>
        <p:nvSpPr>
          <p:cNvPr id="4" name="Slide Number Placeholder 3"/>
          <p:cNvSpPr>
            <a:spLocks noGrp="1"/>
          </p:cNvSpPr>
          <p:nvPr>
            <p:ph type="sldNum" sz="quarter" idx="12"/>
          </p:nvPr>
        </p:nvSpPr>
        <p:spPr/>
        <p:txBody>
          <a:bodyPr>
            <a:normAutofit/>
          </a:bodyPr>
          <a:lstStyle/>
          <a:p>
            <a:pPr>
              <a:defRPr/>
            </a:pPr>
            <a:fld id="{0CDD1570-19AE-F842-9630-50E6EF029F97}" type="slidenum">
              <a:rPr lang="en-US" smtClean="0"/>
              <a:pPr>
                <a:defRPr/>
              </a:pPr>
              <a:t>26</a:t>
            </a:fld>
            <a:endParaRPr lang="en-US"/>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44" t="4660" r="4737" b="2993"/>
          <a:stretch/>
        </p:blipFill>
        <p:spPr bwMode="auto">
          <a:xfrm>
            <a:off x="8515224" y="312738"/>
            <a:ext cx="1774825" cy="25749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0" r="-1" b="-3344"/>
          <a:stretch/>
        </p:blipFill>
        <p:spPr bwMode="auto">
          <a:xfrm>
            <a:off x="8273875" y="3737442"/>
            <a:ext cx="1792769" cy="2731484"/>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tx1"/>
            </a:extrusion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488455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7077501" cy="1325563"/>
          </a:xfrm>
        </p:spPr>
        <p:txBody>
          <a:bodyPr>
            <a:normAutofit/>
          </a:bodyPr>
          <a:lstStyle/>
          <a:p>
            <a:r>
              <a:rPr lang="en-US" dirty="0" smtClean="0"/>
              <a:t>But </a:t>
            </a:r>
            <a:r>
              <a:rPr lang="en-US" dirty="0" smtClean="0"/>
              <a:t>we must still </a:t>
            </a:r>
            <a:r>
              <a:rPr lang="en-US" dirty="0" smtClean="0"/>
              <a:t>try </a:t>
            </a:r>
            <a:r>
              <a:rPr lang="en-US" dirty="0" smtClean="0"/>
              <a:t>something</a:t>
            </a:r>
            <a:endParaRPr lang="en-US" dirty="0"/>
          </a:p>
        </p:txBody>
      </p:sp>
      <p:sp>
        <p:nvSpPr>
          <p:cNvPr id="6" name="Content Placeholder 5"/>
          <p:cNvSpPr>
            <a:spLocks noGrp="1"/>
          </p:cNvSpPr>
          <p:nvPr>
            <p:ph idx="1"/>
          </p:nvPr>
        </p:nvSpPr>
        <p:spPr>
          <a:xfrm>
            <a:off x="838200" y="1825625"/>
            <a:ext cx="7336809" cy="4351338"/>
          </a:xfrm>
        </p:spPr>
        <p:txBody>
          <a:bodyPr>
            <a:normAutofit/>
          </a:bodyPr>
          <a:lstStyle/>
          <a:p>
            <a:pPr marL="69850" indent="0">
              <a:buNone/>
            </a:pPr>
            <a:r>
              <a:rPr lang="en-US" dirty="0" smtClean="0"/>
              <a:t>“If Christians cannot do what the Spirit does, and they should not pretend that they can, they may and should follow Him in what He does . . . Even the most stringent self-criticism must never be a reason or occasion for prudently doing nothing.  Better something …over-bold . . . than nothing at all!” </a:t>
            </a:r>
          </a:p>
          <a:p>
            <a:pPr marL="69850" indent="0">
              <a:buNone/>
            </a:pPr>
            <a:r>
              <a:rPr lang="en-US" dirty="0" smtClean="0"/>
              <a:t>Karl Barth, </a:t>
            </a:r>
            <a:r>
              <a:rPr lang="en-US" i="1" dirty="0" smtClean="0"/>
              <a:t>Church Dogmatics</a:t>
            </a:r>
            <a:r>
              <a:rPr lang="en-US" dirty="0" smtClean="0"/>
              <a:t>, IV/3.2, 779-780.</a:t>
            </a:r>
          </a:p>
          <a:p>
            <a:pPr marL="69850" indent="0">
              <a:buNone/>
            </a:pPr>
            <a:endParaRPr lang="en-US" dirty="0" smtClean="0"/>
          </a:p>
        </p:txBody>
      </p:sp>
      <p:sp>
        <p:nvSpPr>
          <p:cNvPr id="4" name="Slide Number Placeholder 3"/>
          <p:cNvSpPr>
            <a:spLocks noGrp="1"/>
          </p:cNvSpPr>
          <p:nvPr>
            <p:ph type="sldNum" sz="quarter" idx="12"/>
          </p:nvPr>
        </p:nvSpPr>
        <p:spPr/>
        <p:txBody>
          <a:bodyPr>
            <a:normAutofit/>
          </a:bodyPr>
          <a:lstStyle/>
          <a:p>
            <a:pPr>
              <a:defRPr/>
            </a:pPr>
            <a:fld id="{0CDD1570-19AE-F842-9630-50E6EF029F97}" type="slidenum">
              <a:rPr lang="en-US" smtClean="0"/>
              <a:pPr>
                <a:defRPr/>
              </a:pPr>
              <a:t>27</a:t>
            </a:fld>
            <a:endParaRPr lang="en-US"/>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44" t="4660" r="4737" b="2993"/>
          <a:stretch/>
        </p:blipFill>
        <p:spPr bwMode="auto">
          <a:xfrm>
            <a:off x="10066644" y="365125"/>
            <a:ext cx="1774825" cy="25749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0" r="-1" b="-3344"/>
          <a:stretch/>
        </p:blipFill>
        <p:spPr bwMode="auto">
          <a:xfrm>
            <a:off x="10057671" y="3445479"/>
            <a:ext cx="1792769" cy="2731484"/>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tx1"/>
            </a:extrusion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7251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- 1 </a:t>
            </a:r>
            <a:r>
              <a:rPr lang="en-US" dirty="0"/>
              <a:t>Peter </a:t>
            </a:r>
            <a:r>
              <a:rPr lang="en-US" dirty="0" smtClean="0"/>
              <a:t>3:13-18 </a:t>
            </a:r>
            <a:r>
              <a:rPr lang="en-US" dirty="0" smtClean="0"/>
              <a:t>(</a:t>
            </a:r>
            <a:r>
              <a:rPr lang="en-US" dirty="0"/>
              <a:t>NIV</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solidFill>
                  <a:srgbClr val="7030A0"/>
                </a:solidFill>
              </a:rPr>
              <a:t>13</a:t>
            </a:r>
            <a:r>
              <a:rPr lang="en-US" b="1" baseline="30000" dirty="0">
                <a:solidFill>
                  <a:srgbClr val="7030A0"/>
                </a:solidFill>
              </a:rPr>
              <a:t> </a:t>
            </a:r>
            <a:r>
              <a:rPr lang="en-US" dirty="0">
                <a:solidFill>
                  <a:srgbClr val="7030A0"/>
                </a:solidFill>
              </a:rPr>
              <a:t>Who is going to harm you if you are eager to do good? </a:t>
            </a:r>
            <a:r>
              <a:rPr lang="en-US" b="1" baseline="30000" dirty="0">
                <a:solidFill>
                  <a:srgbClr val="7030A0"/>
                </a:solidFill>
              </a:rPr>
              <a:t>14 </a:t>
            </a:r>
            <a:r>
              <a:rPr lang="en-US" dirty="0">
                <a:solidFill>
                  <a:srgbClr val="7030A0"/>
                </a:solidFill>
              </a:rPr>
              <a:t>But even if you should suffer for what is right, you are blessed. “Do not fear their threats; do not be frightened.”</a:t>
            </a:r>
            <a:r>
              <a:rPr lang="en-US" dirty="0"/>
              <a:t> </a:t>
            </a:r>
            <a:r>
              <a:rPr lang="en-US" b="1" baseline="30000" dirty="0"/>
              <a:t>15 </a:t>
            </a:r>
            <a:r>
              <a:rPr lang="en-US" dirty="0"/>
              <a:t>But in your hearts revere Christ as Lord. Always be prepared to give an answer to everyone who asks you to give the reason for the hope that you have. But do this with gentleness and respect, </a:t>
            </a:r>
            <a:r>
              <a:rPr lang="en-US" b="1" baseline="30000" dirty="0"/>
              <a:t>16 </a:t>
            </a:r>
            <a:r>
              <a:rPr lang="en-US" dirty="0"/>
              <a:t>keeping a clear conscience, so that those who speak maliciously against your good behavior in Christ may be ashamed of their slander.</a:t>
            </a:r>
            <a:r>
              <a:rPr lang="en-US" b="1" baseline="30000" dirty="0">
                <a:solidFill>
                  <a:srgbClr val="7030A0"/>
                </a:solidFill>
              </a:rPr>
              <a:t>17 </a:t>
            </a:r>
            <a:r>
              <a:rPr lang="en-US" dirty="0">
                <a:solidFill>
                  <a:srgbClr val="7030A0"/>
                </a:solidFill>
              </a:rPr>
              <a:t>For it is better, if it is God’s will, to suffer for doing good than for doing evil. </a:t>
            </a:r>
            <a:r>
              <a:rPr lang="en-US" b="1" baseline="30000" dirty="0">
                <a:solidFill>
                  <a:srgbClr val="7030A0"/>
                </a:solidFill>
              </a:rPr>
              <a:t>18 </a:t>
            </a:r>
            <a:r>
              <a:rPr lang="en-US" dirty="0">
                <a:solidFill>
                  <a:srgbClr val="7030A0"/>
                </a:solidFill>
              </a:rPr>
              <a:t>For Christ also suffered once for sins, the righteous for the unrighteous, to bring you to God. He was put to death in the </a:t>
            </a:r>
            <a:r>
              <a:rPr lang="en-US" dirty="0" smtClean="0">
                <a:solidFill>
                  <a:srgbClr val="7030A0"/>
                </a:solidFill>
              </a:rPr>
              <a:t>body but </a:t>
            </a:r>
            <a:r>
              <a:rPr lang="en-US" dirty="0">
                <a:solidFill>
                  <a:srgbClr val="7030A0"/>
                </a:solidFill>
              </a:rPr>
              <a:t>made alive in the Spirit.</a:t>
            </a:r>
          </a:p>
          <a:p>
            <a:endParaRPr lang="en-US" dirty="0"/>
          </a:p>
        </p:txBody>
      </p:sp>
    </p:spTree>
    <p:extLst>
      <p:ext uri="{BB962C8B-B14F-4D97-AF65-F5344CB8AC3E}">
        <p14:creationId xmlns:p14="http://schemas.microsoft.com/office/powerpoint/2010/main" val="251127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024129" y="2286000"/>
            <a:ext cx="6445618" cy="4023360"/>
          </a:xfrm>
        </p:spPr>
        <p:txBody>
          <a:bodyPr/>
          <a:lstStyle/>
          <a:p>
            <a:r>
              <a:rPr lang="en-US" dirty="0" smtClean="0"/>
              <a:t>I am neither an optimist nor a pessimist. Jesus Christ is risen from the dead.</a:t>
            </a:r>
          </a:p>
          <a:p>
            <a:r>
              <a:rPr lang="en-US" dirty="0" smtClean="0"/>
              <a:t>Cf. </a:t>
            </a:r>
            <a:r>
              <a:rPr lang="en-US" dirty="0" err="1" smtClean="0"/>
              <a:t>Lesslie</a:t>
            </a:r>
            <a:r>
              <a:rPr lang="en-US" dirty="0" smtClean="0"/>
              <a:t> </a:t>
            </a:r>
            <a:r>
              <a:rPr lang="en-US" dirty="0"/>
              <a:t>Newbigin, </a:t>
            </a:r>
            <a:r>
              <a:rPr lang="en-US" i="1" dirty="0"/>
              <a:t>Living Hope in a Changing World</a:t>
            </a:r>
            <a:r>
              <a:rPr lang="en-US" dirty="0"/>
              <a:t> (London: Alpha International, 2003</a:t>
            </a:r>
            <a:r>
              <a:rPr lang="en-US" dirty="0" smtClean="0"/>
              <a:t>), 46.</a:t>
            </a:r>
            <a:endParaRPr lang="en-US" dirty="0"/>
          </a:p>
        </p:txBody>
      </p:sp>
      <p:pic>
        <p:nvPicPr>
          <p:cNvPr id="4" name="Picture 3"/>
          <p:cNvPicPr>
            <a:picLocks noChangeAspect="1"/>
          </p:cNvPicPr>
          <p:nvPr/>
        </p:nvPicPr>
        <p:blipFill>
          <a:blip r:embed="rId2"/>
          <a:stretch>
            <a:fillRect/>
          </a:stretch>
        </p:blipFill>
        <p:spPr>
          <a:xfrm>
            <a:off x="8229765" y="228600"/>
            <a:ext cx="2180472" cy="30075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3"/>
          <a:stretch>
            <a:fillRect/>
          </a:stretch>
        </p:blipFill>
        <p:spPr>
          <a:xfrm>
            <a:off x="8192804" y="3066815"/>
            <a:ext cx="2097245" cy="3333515"/>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tx1"/>
            </a:extrusionClr>
          </a:sp3d>
        </p:spPr>
      </p:pic>
    </p:spTree>
    <p:extLst>
      <p:ext uri="{BB962C8B-B14F-4D97-AF65-F5344CB8AC3E}">
        <p14:creationId xmlns:p14="http://schemas.microsoft.com/office/powerpoint/2010/main" val="97425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normAutofit fontScale="92500"/>
          </a:bodyPr>
          <a:lstStyle/>
          <a:p>
            <a:r>
              <a:rPr lang="en-US" dirty="0" smtClean="0"/>
              <a:t>Nov 1. Title: The focus of a great leader: Passion for Mission and for People. Text: Mark 10:35-45. Topics: The textbook definition of leadership. Tyrants and Niceness. Why servant leadership is not enough. Why you matter. </a:t>
            </a:r>
          </a:p>
          <a:p>
            <a:r>
              <a:rPr lang="en-US" dirty="0" smtClean="0"/>
              <a:t>Nov 8. Title: Becoming a great leader: Character, Gifting, and Team. Text: Romans 12:1-16. Topics: Long-term formation in health. Gratitude for gifts and pursuing more. Investing in people. How you can become a great leader. </a:t>
            </a:r>
          </a:p>
          <a:p>
            <a:r>
              <a:rPr lang="en-US" dirty="0" smtClean="0"/>
              <a:t>Nov 15. Title: The approach of a great leader: Innovation, Discipline, and Results. Text: 1 Peter 3:8-18. Topics: Savvy in a wild world. Perseverance. Neither optimism nor pessimism. Navigating through the gauntlet of organizational chaos.  </a:t>
            </a:r>
          </a:p>
          <a:p>
            <a:endParaRPr lang="en-US" dirty="0"/>
          </a:p>
        </p:txBody>
      </p:sp>
    </p:spTree>
    <p:extLst>
      <p:ext uri="{BB962C8B-B14F-4D97-AF65-F5344CB8AC3E}">
        <p14:creationId xmlns:p14="http://schemas.microsoft.com/office/powerpoint/2010/main" val="3893896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approach of a great leader: Innovation, Discipline, and Results.</a:t>
            </a:r>
          </a:p>
        </p:txBody>
      </p:sp>
      <p:sp>
        <p:nvSpPr>
          <p:cNvPr id="3" name="Content Placeholder 2"/>
          <p:cNvSpPr>
            <a:spLocks noGrp="1"/>
          </p:cNvSpPr>
          <p:nvPr>
            <p:ph idx="1"/>
          </p:nvPr>
        </p:nvSpPr>
        <p:spPr/>
        <p:txBody>
          <a:bodyPr/>
          <a:lstStyle/>
          <a:p>
            <a:r>
              <a:rPr lang="en-US" dirty="0"/>
              <a:t>Nov 15. Title: The approach of a great leader: Innovation, Discipline, and Results. Text: 1 Peter 3:8-18. Topics: Savvy in a wild world. Perseverance. Neither optimism nor pessimism. Navigating through the gauntlet of organizational chaos.  </a:t>
            </a:r>
          </a:p>
          <a:p>
            <a:endParaRPr lang="en-US" dirty="0"/>
          </a:p>
        </p:txBody>
      </p:sp>
    </p:spTree>
    <p:extLst>
      <p:ext uri="{BB962C8B-B14F-4D97-AF65-F5344CB8AC3E}">
        <p14:creationId xmlns:p14="http://schemas.microsoft.com/office/powerpoint/2010/main" val="312147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Innovation and Discipline</a:t>
            </a:r>
            <a:endParaRPr lang="en-US" dirty="0"/>
          </a:p>
        </p:txBody>
      </p:sp>
      <p:sp>
        <p:nvSpPr>
          <p:cNvPr id="3" name="Content Placeholder 2"/>
          <p:cNvSpPr>
            <a:spLocks noGrp="1"/>
          </p:cNvSpPr>
          <p:nvPr>
            <p:ph idx="1"/>
          </p:nvPr>
        </p:nvSpPr>
        <p:spPr/>
        <p:txBody>
          <a:bodyPr/>
          <a:lstStyle/>
          <a:p>
            <a:r>
              <a:rPr lang="en-US" dirty="0"/>
              <a:t>Name a couple of things your organization need to accomplish. </a:t>
            </a:r>
            <a:endParaRPr lang="en-US" dirty="0" smtClean="0"/>
          </a:p>
          <a:p>
            <a:r>
              <a:rPr lang="en-US" dirty="0" smtClean="0"/>
              <a:t>What is the role of creativity, innovation, experimentation in reaching those goals? </a:t>
            </a:r>
          </a:p>
          <a:p>
            <a:r>
              <a:rPr lang="en-US" dirty="0" smtClean="0"/>
              <a:t>Or, on the other hand, do you just need to execute more efficiently on what you already know needs to be done? </a:t>
            </a:r>
            <a:endParaRPr lang="en-US" dirty="0"/>
          </a:p>
        </p:txBody>
      </p:sp>
    </p:spTree>
    <p:extLst>
      <p:ext uri="{BB962C8B-B14F-4D97-AF65-F5344CB8AC3E}">
        <p14:creationId xmlns:p14="http://schemas.microsoft.com/office/powerpoint/2010/main" val="156663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15 The most famous church meeting in the world</a:t>
            </a:r>
            <a:endParaRPr lang="en-US" dirty="0"/>
          </a:p>
        </p:txBody>
      </p:sp>
      <p:sp>
        <p:nvSpPr>
          <p:cNvPr id="3" name="Content Placeholder 2"/>
          <p:cNvSpPr>
            <a:spLocks noGrp="1"/>
          </p:cNvSpPr>
          <p:nvPr>
            <p:ph idx="1"/>
          </p:nvPr>
        </p:nvSpPr>
        <p:spPr/>
        <p:txBody>
          <a:bodyPr/>
          <a:lstStyle/>
          <a:p>
            <a:r>
              <a:rPr lang="en-US" dirty="0" smtClean="0"/>
              <a:t>Before the church, there is was little sense of moving beyond tribe and nationality. </a:t>
            </a:r>
          </a:p>
          <a:p>
            <a:r>
              <a:rPr lang="en-US" dirty="0" smtClean="0"/>
              <a:t>We don’t talk about bureaucracy because it matters but because the most important things in the world depend on leadership. </a:t>
            </a:r>
          </a:p>
          <a:p>
            <a:r>
              <a:rPr lang="en-US" dirty="0" smtClean="0"/>
              <a:t>Leadership is messy. The issues are subtle. Many people are “good intentions.” </a:t>
            </a:r>
          </a:p>
          <a:p>
            <a:r>
              <a:rPr lang="en-US" dirty="0" smtClean="0"/>
              <a:t>Leadership matters because the world depends on it. </a:t>
            </a:r>
          </a:p>
          <a:p>
            <a:r>
              <a:rPr lang="en-US" dirty="0" smtClean="0"/>
              <a:t>Wise leadership is gracious, provisional, prayerful, and prioritizing. </a:t>
            </a:r>
          </a:p>
          <a:p>
            <a:pPr marL="0" indent="0">
              <a:buNone/>
            </a:pPr>
            <a:endParaRPr lang="en-US" dirty="0"/>
          </a:p>
        </p:txBody>
      </p:sp>
    </p:spTree>
    <p:extLst>
      <p:ext uri="{BB962C8B-B14F-4D97-AF65-F5344CB8AC3E}">
        <p14:creationId xmlns:p14="http://schemas.microsoft.com/office/powerpoint/2010/main" val="312547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things to all people</a:t>
            </a:r>
            <a:endParaRPr lang="en-US" dirty="0"/>
          </a:p>
        </p:txBody>
      </p:sp>
      <p:sp>
        <p:nvSpPr>
          <p:cNvPr id="3" name="Content Placeholder 2"/>
          <p:cNvSpPr>
            <a:spLocks noGrp="1"/>
          </p:cNvSpPr>
          <p:nvPr>
            <p:ph idx="1"/>
          </p:nvPr>
        </p:nvSpPr>
        <p:spPr/>
        <p:txBody>
          <a:bodyPr/>
          <a:lstStyle/>
          <a:p>
            <a:r>
              <a:rPr lang="en-US" dirty="0"/>
              <a:t>1 </a:t>
            </a:r>
            <a:r>
              <a:rPr lang="en-US" dirty="0" err="1"/>
              <a:t>Cor</a:t>
            </a:r>
            <a:r>
              <a:rPr lang="en-US" dirty="0"/>
              <a:t> 9:22 "I have become all things to all people so that by all possible means I might save some." I used to think this was taken out of context but have come to see Paul was quite a chameleon--or at least very savvy and tuned in to culture. </a:t>
            </a:r>
          </a:p>
        </p:txBody>
      </p:sp>
    </p:spTree>
    <p:extLst>
      <p:ext uri="{BB962C8B-B14F-4D97-AF65-F5344CB8AC3E}">
        <p14:creationId xmlns:p14="http://schemas.microsoft.com/office/powerpoint/2010/main" val="193223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Discipline</a:t>
            </a:r>
            <a:endParaRPr lang="en-US" dirty="0"/>
          </a:p>
        </p:txBody>
      </p:sp>
      <p:sp>
        <p:nvSpPr>
          <p:cNvPr id="3" name="Content Placeholder 2"/>
          <p:cNvSpPr>
            <a:spLocks noGrp="1"/>
          </p:cNvSpPr>
          <p:nvPr>
            <p:ph idx="1"/>
          </p:nvPr>
        </p:nvSpPr>
        <p:spPr>
          <a:xfrm>
            <a:off x="838200" y="1825625"/>
            <a:ext cx="7295866" cy="4351338"/>
          </a:xfrm>
        </p:spPr>
        <p:txBody>
          <a:bodyPr/>
          <a:lstStyle/>
          <a:p>
            <a:r>
              <a:rPr lang="en-US" dirty="0" smtClean="0"/>
              <a:t>“In contrast to the absurd boxer, who would merely flail the air not hit his opponent, Paul ‘boxes’ with real purpose.”</a:t>
            </a:r>
          </a:p>
          <a:p>
            <a:endParaRPr lang="en-US" dirty="0"/>
          </a:p>
          <a:p>
            <a:r>
              <a:rPr lang="en-US" dirty="0"/>
              <a:t> Gordon D. Fee, </a:t>
            </a:r>
            <a:r>
              <a:rPr lang="en-US" i="1" dirty="0"/>
              <a:t>The First Epistle to the Corinthians</a:t>
            </a:r>
            <a:r>
              <a:rPr lang="en-US" dirty="0"/>
              <a:t>, Revised ed., New International Commentary on the New Testament (Grand Rapids, Mich.: W.B. Eerdmans Pub. Co., 2014</a:t>
            </a:r>
            <a:r>
              <a:rPr lang="en-US" dirty="0" smtClean="0"/>
              <a:t>), 484.</a:t>
            </a:r>
            <a:endParaRPr lang="en-US" dirty="0"/>
          </a:p>
        </p:txBody>
      </p:sp>
      <p:pic>
        <p:nvPicPr>
          <p:cNvPr id="4" name="Picture 4" descr="http://2.bp.blogspot.com/-jVnKDj2hdDQ/Vc58-XM28gI/AAAAAAAAD4E/hvsQtgn2jI4/s1600/Gordon%2BFee%2B_%2BSven%2BSoderl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611" b="22890"/>
          <a:stretch/>
        </p:blipFill>
        <p:spPr bwMode="auto">
          <a:xfrm>
            <a:off x="8662125" y="365127"/>
            <a:ext cx="1541115" cy="203176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http://www.eerdmans.com/Content/Site146/ProductImages/97808028713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1082" y="3304008"/>
            <a:ext cx="1328269" cy="1965837"/>
          </a:xfrm>
          <a:prstGeom prst="rect">
            <a:avLst/>
          </a:prstGeom>
          <a:ln w="38100">
            <a:noFill/>
            <a:miter lim="800000"/>
            <a:headEnd/>
            <a:tailEnd/>
          </a:ln>
          <a:effectLst>
            <a:outerShdw blurRad="184150" dist="241300" dir="11520000" sx="102000" sy="102000" algn="ctr">
              <a:schemeClr val="bg1">
                <a:alpha val="18000"/>
              </a:schemeClr>
            </a:outerShdw>
          </a:effectLst>
          <a:scene3d>
            <a:camera prst="perspectiveFront" fov="5100000">
              <a:rot lat="0" lon="2100000" rev="0"/>
            </a:camera>
            <a:lightRig rig="balanced" dir="t"/>
          </a:scene3d>
          <a:sp3d extrusionH="381000" prstMaterial="matte">
            <a:extrusionClr>
              <a:schemeClr val="bg2">
                <a:lumMod val="50000"/>
              </a:schemeClr>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Fanatic discipline</a:t>
            </a:r>
            <a:endParaRPr lang="en-US" dirty="0"/>
          </a:p>
        </p:txBody>
      </p:sp>
      <p:sp>
        <p:nvSpPr>
          <p:cNvPr id="3" name="Content Placeholder 2"/>
          <p:cNvSpPr>
            <a:spLocks noGrp="1"/>
          </p:cNvSpPr>
          <p:nvPr>
            <p:ph idx="1"/>
          </p:nvPr>
        </p:nvSpPr>
        <p:spPr>
          <a:xfrm>
            <a:off x="838200" y="1825625"/>
            <a:ext cx="7104797" cy="4351338"/>
          </a:xfrm>
        </p:spPr>
        <p:txBody>
          <a:bodyPr/>
          <a:lstStyle/>
          <a:p>
            <a:r>
              <a:rPr lang="en-US" dirty="0" smtClean="0"/>
              <a:t>The apostle Paul (beat my body, refusing pay) is paranoia / disciplined and fanatical/unconventional (become like a Jew to the Jews, etc.)</a:t>
            </a:r>
          </a:p>
          <a:p>
            <a:r>
              <a:rPr lang="en-US" dirty="0" smtClean="0"/>
              <a:t>Paul pursues purpose beyond himself (Collins, 31).</a:t>
            </a:r>
          </a:p>
          <a:p>
            <a:endParaRPr lang="en-US" dirty="0"/>
          </a:p>
        </p:txBody>
      </p:sp>
      <p:pic>
        <p:nvPicPr>
          <p:cNvPr id="4" name="Picture 2" descr="http://presidentsleadershipclass.org/images/uploads/general/jim_collins_speak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50" r="11605"/>
          <a:stretch/>
        </p:blipFill>
        <p:spPr bwMode="auto">
          <a:xfrm>
            <a:off x="8513383" y="365126"/>
            <a:ext cx="1430822" cy="195379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10" descr="http://645e533e2058e72657e9-f9758a43fb7c33cc8adda0fd36101899.r45.cf2.rackcdn.com/harpercollins_us_frontbookcovers_648H/9780062120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065" y="3232598"/>
            <a:ext cx="1570140" cy="2382788"/>
          </a:xfrm>
          <a:prstGeom prst="rect">
            <a:avLst/>
          </a:prstGeom>
          <a:ln w="38100">
            <a:noFill/>
            <a:miter lim="800000"/>
            <a:headEnd/>
            <a:tailEnd/>
          </a:ln>
          <a:effectLst>
            <a:outerShdw blurRad="184150" dist="241300" dir="11520000" sx="102000" sy="102000" algn="ctr">
              <a:schemeClr val="bg1">
                <a:alpha val="18000"/>
              </a:schemeClr>
            </a:outerShdw>
          </a:effectLst>
          <a:scene3d>
            <a:camera prst="perspectiveFront" fov="5100000">
              <a:rot lat="0" lon="2100000" rev="0"/>
            </a:camera>
            <a:lightRig rig="balanced" dir="t"/>
          </a:scene3d>
          <a:sp3d extrusionH="190500" prstMaterial="matte">
            <a:extrusionClr>
              <a:schemeClr val="bg2">
                <a:lumMod val="50000"/>
              </a:schemeClr>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93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TotalTime>
  <Words>2554</Words>
  <Application>Microsoft Office PowerPoint</Application>
  <PresentationFormat>Widescreen</PresentationFormat>
  <Paragraphs>116</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Calibri Light</vt:lpstr>
      <vt:lpstr>Gill Sans Light</vt:lpstr>
      <vt:lpstr>Gill Sans MT</vt:lpstr>
      <vt:lpstr>Office Theme</vt:lpstr>
      <vt:lpstr>Leading greatly: Leadership as a Christian in any setting</vt:lpstr>
      <vt:lpstr>Course description: Leading greatly: Leadership as a Christian in any setting</vt:lpstr>
      <vt:lpstr>Schedule</vt:lpstr>
      <vt:lpstr>The approach of a great leader: Innovation, Discipline, and Results.</vt:lpstr>
      <vt:lpstr>Results: Innovation and Discipline</vt:lpstr>
      <vt:lpstr>Acts 15 The most famous church meeting in the world</vt:lpstr>
      <vt:lpstr>All things to all people</vt:lpstr>
      <vt:lpstr>Discipline</vt:lpstr>
      <vt:lpstr>Fanatic discipline</vt:lpstr>
      <vt:lpstr>The importance of discipline</vt:lpstr>
      <vt:lpstr>Paul’s savvy</vt:lpstr>
      <vt:lpstr>What might it mean to eat with outsiders?</vt:lpstr>
      <vt:lpstr>Jim Collins: Fire bullets, then cannonballs</vt:lpstr>
      <vt:lpstr>No single approach to culture will be adequate</vt:lpstr>
      <vt:lpstr>Build, Measure, Learn</vt:lpstr>
      <vt:lpstr>Myths</vt:lpstr>
      <vt:lpstr>Reactions to us will be diverse</vt:lpstr>
      <vt:lpstr>Ready, fire, aim. Aren’t good intentions enough? Robert Lupton says it is worth measuring how are experiments are working.</vt:lpstr>
      <vt:lpstr>The missiological challenge for the church</vt:lpstr>
      <vt:lpstr>Karl Barth warns of the "secularisation" temptation</vt:lpstr>
      <vt:lpstr>Karl Barth calls withdrawal the "sacralisation" temptation</vt:lpstr>
      <vt:lpstr>Surprising reversal: 1 Peter 2:11-12 (NIV)</vt:lpstr>
      <vt:lpstr>Rejection and Admiration</vt:lpstr>
      <vt:lpstr>Action</vt:lpstr>
      <vt:lpstr>Instead we will be curious and courageous</vt:lpstr>
      <vt:lpstr>Our proper place: The Spirit precedes us</vt:lpstr>
      <vt:lpstr>But we must still try something</vt:lpstr>
      <vt:lpstr>Results - 1 Peter 3:13-18 (NIV)</vt:lpstr>
      <vt:lpstr>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greatly: Leadership as a Christian in any setting</dc:title>
  <dc:creator>Andrew Rowell</dc:creator>
  <cp:lastModifiedBy>Andy Rowell</cp:lastModifiedBy>
  <cp:revision>100</cp:revision>
  <dcterms:created xsi:type="dcterms:W3CDTF">2015-10-31T20:30:36Z</dcterms:created>
  <dcterms:modified xsi:type="dcterms:W3CDTF">2015-11-15T14:55:30Z</dcterms:modified>
</cp:coreProperties>
</file>