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05" r:id="rId1"/>
  </p:sldMasterIdLst>
  <p:notesMasterIdLst>
    <p:notesMasterId r:id="rId117"/>
  </p:notesMasterIdLst>
  <p:sldIdLst>
    <p:sldId id="256" r:id="rId2"/>
    <p:sldId id="257" r:id="rId3"/>
    <p:sldId id="259" r:id="rId4"/>
    <p:sldId id="258" r:id="rId5"/>
    <p:sldId id="266" r:id="rId6"/>
    <p:sldId id="260" r:id="rId7"/>
    <p:sldId id="261" r:id="rId8"/>
    <p:sldId id="262" r:id="rId9"/>
    <p:sldId id="265" r:id="rId10"/>
    <p:sldId id="309" r:id="rId11"/>
    <p:sldId id="353" r:id="rId12"/>
    <p:sldId id="351" r:id="rId13"/>
    <p:sldId id="310" r:id="rId14"/>
    <p:sldId id="311" r:id="rId15"/>
    <p:sldId id="317" r:id="rId16"/>
    <p:sldId id="316" r:id="rId17"/>
    <p:sldId id="340" r:id="rId18"/>
    <p:sldId id="341" r:id="rId19"/>
    <p:sldId id="342" r:id="rId20"/>
    <p:sldId id="336" r:id="rId21"/>
    <p:sldId id="313" r:id="rId22"/>
    <p:sldId id="314" r:id="rId23"/>
    <p:sldId id="315" r:id="rId24"/>
    <p:sldId id="337" r:id="rId25"/>
    <p:sldId id="339" r:id="rId26"/>
    <p:sldId id="333" r:id="rId27"/>
    <p:sldId id="295" r:id="rId28"/>
    <p:sldId id="329" r:id="rId29"/>
    <p:sldId id="328" r:id="rId30"/>
    <p:sldId id="346" r:id="rId31"/>
    <p:sldId id="269" r:id="rId32"/>
    <p:sldId id="292" r:id="rId33"/>
    <p:sldId id="293" r:id="rId34"/>
    <p:sldId id="278" r:id="rId35"/>
    <p:sldId id="330" r:id="rId36"/>
    <p:sldId id="338" r:id="rId37"/>
    <p:sldId id="331" r:id="rId38"/>
    <p:sldId id="332" r:id="rId39"/>
    <p:sldId id="273" r:id="rId40"/>
    <p:sldId id="343" r:id="rId41"/>
    <p:sldId id="326" r:id="rId42"/>
    <p:sldId id="356" r:id="rId43"/>
    <p:sldId id="335" r:id="rId44"/>
    <p:sldId id="322" r:id="rId45"/>
    <p:sldId id="323" r:id="rId46"/>
    <p:sldId id="344" r:id="rId47"/>
    <p:sldId id="354" r:id="rId48"/>
    <p:sldId id="355" r:id="rId49"/>
    <p:sldId id="352" r:id="rId50"/>
    <p:sldId id="275" r:id="rId51"/>
    <p:sldId id="349" r:id="rId52"/>
    <p:sldId id="350" r:id="rId53"/>
    <p:sldId id="360" r:id="rId54"/>
    <p:sldId id="357" r:id="rId55"/>
    <p:sldId id="361" r:id="rId56"/>
    <p:sldId id="362" r:id="rId57"/>
    <p:sldId id="363" r:id="rId58"/>
    <p:sldId id="364" r:id="rId59"/>
    <p:sldId id="365" r:id="rId60"/>
    <p:sldId id="366" r:id="rId61"/>
    <p:sldId id="367" r:id="rId62"/>
    <p:sldId id="368" r:id="rId63"/>
    <p:sldId id="369" r:id="rId64"/>
    <p:sldId id="370" r:id="rId65"/>
    <p:sldId id="371" r:id="rId66"/>
    <p:sldId id="372" r:id="rId67"/>
    <p:sldId id="373" r:id="rId68"/>
    <p:sldId id="374" r:id="rId69"/>
    <p:sldId id="375" r:id="rId70"/>
    <p:sldId id="376" r:id="rId71"/>
    <p:sldId id="377" r:id="rId72"/>
    <p:sldId id="378" r:id="rId73"/>
    <p:sldId id="379" r:id="rId74"/>
    <p:sldId id="380" r:id="rId75"/>
    <p:sldId id="381" r:id="rId76"/>
    <p:sldId id="382" r:id="rId77"/>
    <p:sldId id="383" r:id="rId78"/>
    <p:sldId id="384" r:id="rId79"/>
    <p:sldId id="385" r:id="rId80"/>
    <p:sldId id="386" r:id="rId81"/>
    <p:sldId id="387" r:id="rId82"/>
    <p:sldId id="388" r:id="rId83"/>
    <p:sldId id="389" r:id="rId84"/>
    <p:sldId id="390" r:id="rId85"/>
    <p:sldId id="391" r:id="rId86"/>
    <p:sldId id="392" r:id="rId87"/>
    <p:sldId id="393" r:id="rId88"/>
    <p:sldId id="394" r:id="rId89"/>
    <p:sldId id="395" r:id="rId90"/>
    <p:sldId id="396" r:id="rId91"/>
    <p:sldId id="397" r:id="rId92"/>
    <p:sldId id="398" r:id="rId93"/>
    <p:sldId id="399" r:id="rId94"/>
    <p:sldId id="400" r:id="rId95"/>
    <p:sldId id="401" r:id="rId96"/>
    <p:sldId id="402" r:id="rId97"/>
    <p:sldId id="403" r:id="rId98"/>
    <p:sldId id="404" r:id="rId99"/>
    <p:sldId id="405" r:id="rId100"/>
    <p:sldId id="406" r:id="rId101"/>
    <p:sldId id="407" r:id="rId102"/>
    <p:sldId id="408" r:id="rId103"/>
    <p:sldId id="409" r:id="rId104"/>
    <p:sldId id="410" r:id="rId105"/>
    <p:sldId id="411" r:id="rId106"/>
    <p:sldId id="412" r:id="rId107"/>
    <p:sldId id="413" r:id="rId108"/>
    <p:sldId id="414" r:id="rId109"/>
    <p:sldId id="415" r:id="rId110"/>
    <p:sldId id="416" r:id="rId111"/>
    <p:sldId id="417" r:id="rId112"/>
    <p:sldId id="418" r:id="rId113"/>
    <p:sldId id="419" r:id="rId114"/>
    <p:sldId id="359" r:id="rId115"/>
    <p:sldId id="358"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2" autoAdjust="0"/>
    <p:restoredTop sz="94660"/>
  </p:normalViewPr>
  <p:slideViewPr>
    <p:cSldViewPr snapToGrid="0">
      <p:cViewPr varScale="1">
        <p:scale>
          <a:sx n="68" d="100"/>
          <a:sy n="68" d="100"/>
        </p:scale>
        <p:origin x="58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1C878-97D5-4AE3-8459-DA2D27563FA5}" type="datetimeFigureOut">
              <a:rPr lang="en-US" smtClean="0"/>
              <a:t>11/7/2015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38DA0-FCAD-445D-B0B3-5BDACF1C7F15}" type="slidenum">
              <a:rPr lang="en-US" smtClean="0"/>
              <a:t>‹#›</a:t>
            </a:fld>
            <a:endParaRPr lang="en-US"/>
          </a:p>
        </p:txBody>
      </p:sp>
    </p:spTree>
    <p:extLst>
      <p:ext uri="{BB962C8B-B14F-4D97-AF65-F5344CB8AC3E}">
        <p14:creationId xmlns:p14="http://schemas.microsoft.com/office/powerpoint/2010/main" val="3740970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338DA0-FCAD-445D-B0B3-5BDACF1C7F15}" type="slidenum">
              <a:rPr lang="en-US" smtClean="0"/>
              <a:t>22</a:t>
            </a:fld>
            <a:endParaRPr lang="en-US"/>
          </a:p>
        </p:txBody>
      </p:sp>
    </p:spTree>
    <p:extLst>
      <p:ext uri="{BB962C8B-B14F-4D97-AF65-F5344CB8AC3E}">
        <p14:creationId xmlns:p14="http://schemas.microsoft.com/office/powerpoint/2010/main" val="341439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Barth was Bonhoeffer's mentor and twenty years older than him. Barth was exiled from Germany in 1934 back to his home country of Switzerland. Here are 12 pages from the greatest theologian of the 20</a:t>
            </a:r>
            <a:r>
              <a:rPr lang="en-US" sz="1200" kern="1200" baseline="30000" dirty="0" smtClean="0">
                <a:solidFill>
                  <a:schemeClr val="tx1"/>
                </a:solidFill>
                <a:effectLst/>
                <a:latin typeface="+mn-lt"/>
                <a:ea typeface="ＭＳ Ｐゴシック" charset="0"/>
                <a:cs typeface="ＭＳ Ｐゴシック" charset="0"/>
              </a:rPr>
              <a:t>th</a:t>
            </a:r>
            <a:r>
              <a:rPr lang="en-US" sz="1200" kern="1200" dirty="0" smtClean="0">
                <a:solidFill>
                  <a:schemeClr val="tx1"/>
                </a:solidFill>
                <a:effectLst/>
                <a:latin typeface="+mn-lt"/>
                <a:ea typeface="ＭＳ Ｐゴシック" charset="0"/>
                <a:cs typeface="ＭＳ Ｐゴシック" charset="0"/>
              </a:rPr>
              <a:t> century—describing two ways the church can get it wrong. "Barth" is pronounced like the Bart in Bart Simpson. This section was written in Switzerland in the German language in 1959 and translated here. You are reading 812-824 (look at the page numbers on the sides of the page which refer to the original English translation—not the bottom page numbers of this Study Edition). Like Bonhoeffer, when Barth says "Community" (the word again is </a:t>
            </a:r>
            <a:r>
              <a:rPr lang="en-US" sz="1200" i="1" kern="1200" dirty="0" err="1" smtClean="0">
                <a:solidFill>
                  <a:schemeClr val="tx1"/>
                </a:solidFill>
                <a:effectLst/>
                <a:latin typeface="+mn-lt"/>
                <a:ea typeface="ＭＳ Ｐゴシック" charset="0"/>
                <a:cs typeface="ＭＳ Ｐゴシック" charset="0"/>
              </a:rPr>
              <a:t>Gemeinde</a:t>
            </a:r>
            <a:r>
              <a:rPr lang="en-US" sz="1200" i="1" kern="120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in German) he is talking about the "church" and he has in mind primarily local groups of Christians. Needless to say Barth is difficult reading—probably the hardest you will read all semester—but he is good and substantive and I am hoping you will develop a taste for him. I hope you will be inspired by the idea that leadership by Christians is needed to help groups of Christians (i.e. the church) navigate the twin temptations Barth names here: being too much like the world and failing to engage the world at all. Barth says the church's task is to "witness" to Jesus Christ (IV/3.2, 797). "Be my witnesses" (Acts 1:8). [If you have an old 14 volume copy of the </a:t>
            </a:r>
            <a:r>
              <a:rPr lang="en-US" sz="1200" i="1" kern="1200" dirty="0" smtClean="0">
                <a:solidFill>
                  <a:schemeClr val="tx1"/>
                </a:solidFill>
                <a:effectLst/>
                <a:latin typeface="+mn-lt"/>
                <a:ea typeface="ＭＳ Ｐゴシック" charset="0"/>
                <a:cs typeface="ＭＳ Ｐゴシック" charset="0"/>
              </a:rPr>
              <a:t>Church </a:t>
            </a:r>
            <a:r>
              <a:rPr lang="en-US" sz="1200" i="1" kern="1200" dirty="0" err="1" smtClean="0">
                <a:solidFill>
                  <a:schemeClr val="tx1"/>
                </a:solidFill>
                <a:effectLst/>
                <a:latin typeface="+mn-lt"/>
                <a:ea typeface="ＭＳ Ｐゴシック" charset="0"/>
                <a:cs typeface="ＭＳ Ｐゴシック" charset="0"/>
              </a:rPr>
              <a:t>Dogmatics</a:t>
            </a:r>
            <a:r>
              <a:rPr lang="en-US" sz="1200" i="1" kern="120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lying around, this is from volume 12 labeled "IV.3.2". We are reading from section §72—which is fantastic and begins on page 681 and the subsection on "The Task of the Community" which we are reading from starts on page 795].</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D28F5E3B-F555-4D4C-8809-08F78D4A57AE}" type="slidenum">
              <a:rPr lang="en-US" smtClean="0"/>
              <a:pPr>
                <a:defRPr/>
              </a:pPr>
              <a:t>29</a:t>
            </a:fld>
            <a:endParaRPr lang="en-US"/>
          </a:p>
        </p:txBody>
      </p:sp>
    </p:spTree>
    <p:extLst>
      <p:ext uri="{BB962C8B-B14F-4D97-AF65-F5344CB8AC3E}">
        <p14:creationId xmlns:p14="http://schemas.microsoft.com/office/powerpoint/2010/main" val="92166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This is chapter eleven entitled “The Visible Church-Community” from </a:t>
            </a:r>
            <a:r>
              <a:rPr lang="en-US" sz="1200" kern="1200" dirty="0" err="1" smtClean="0">
                <a:solidFill>
                  <a:schemeClr val="tx1"/>
                </a:solidFill>
                <a:effectLst/>
                <a:latin typeface="+mn-lt"/>
                <a:ea typeface="ＭＳ Ｐゴシック" charset="0"/>
                <a:cs typeface="ＭＳ Ｐゴシック" charset="0"/>
              </a:rPr>
              <a:t>Bonhoeffer’s</a:t>
            </a:r>
            <a:r>
              <a:rPr lang="en-US" sz="1200" kern="1200" dirty="0" smtClean="0">
                <a:solidFill>
                  <a:schemeClr val="tx1"/>
                </a:solidFill>
                <a:effectLst/>
                <a:latin typeface="+mn-lt"/>
                <a:ea typeface="ＭＳ Ｐゴシック" charset="0"/>
                <a:cs typeface="ＭＳ Ｐゴシック" charset="0"/>
              </a:rPr>
              <a:t> </a:t>
            </a:r>
            <a:r>
              <a:rPr lang="en-US" sz="1200" i="1" kern="1200" dirty="0" smtClean="0">
                <a:solidFill>
                  <a:schemeClr val="tx1"/>
                </a:solidFill>
                <a:effectLst/>
                <a:latin typeface="+mn-lt"/>
                <a:ea typeface="ＭＳ Ｐゴシック" charset="0"/>
                <a:cs typeface="ＭＳ Ｐゴシック" charset="0"/>
              </a:rPr>
              <a:t>Discipleship</a:t>
            </a:r>
            <a:r>
              <a:rPr lang="en-US" sz="1200" kern="1200" dirty="0" smtClean="0">
                <a:solidFill>
                  <a:schemeClr val="tx1"/>
                </a:solidFill>
                <a:effectLst/>
                <a:latin typeface="+mn-lt"/>
                <a:ea typeface="ＭＳ Ｐゴシック" charset="0"/>
                <a:cs typeface="ＭＳ Ｐゴシック" charset="0"/>
              </a:rPr>
              <a:t>—written in German in 1935-1936 and published in 1937 at the height of Hitler’s power and translated into English here. </a:t>
            </a:r>
            <a:r>
              <a:rPr lang="en-US" sz="1200" kern="1200" dirty="0" err="1" smtClean="0">
                <a:solidFill>
                  <a:schemeClr val="tx1"/>
                </a:solidFill>
                <a:effectLst/>
                <a:latin typeface="+mn-lt"/>
                <a:ea typeface="ＭＳ Ｐゴシック" charset="0"/>
                <a:cs typeface="ＭＳ Ｐゴシック" charset="0"/>
              </a:rPr>
              <a:t>Bonhoeffer</a:t>
            </a:r>
            <a:r>
              <a:rPr lang="en-US" sz="1200" kern="1200" dirty="0" smtClean="0">
                <a:solidFill>
                  <a:schemeClr val="tx1"/>
                </a:solidFill>
                <a:effectLst/>
                <a:latin typeface="+mn-lt"/>
                <a:ea typeface="ＭＳ Ｐゴシック" charset="0"/>
                <a:cs typeface="ＭＳ Ｐゴシック" charset="0"/>
              </a:rPr>
              <a:t> was executed by order of Hitler in 1945. You are welcome to read the chapter in your own version of </a:t>
            </a:r>
            <a:r>
              <a:rPr lang="en-US" sz="1200" i="1" kern="1200" dirty="0" smtClean="0">
                <a:solidFill>
                  <a:schemeClr val="tx1"/>
                </a:solidFill>
                <a:effectLst/>
                <a:latin typeface="+mn-lt"/>
                <a:ea typeface="ＭＳ Ｐゴシック" charset="0"/>
                <a:cs typeface="ＭＳ Ｐゴシック" charset="0"/>
              </a:rPr>
              <a:t>Cost of Discipleship: </a:t>
            </a:r>
            <a:r>
              <a:rPr lang="en-US" sz="1200" kern="1200" dirty="0" smtClean="0">
                <a:solidFill>
                  <a:schemeClr val="tx1"/>
                </a:solidFill>
                <a:effectLst/>
                <a:latin typeface="+mn-lt"/>
                <a:ea typeface="ＭＳ Ｐゴシック" charset="0"/>
                <a:cs typeface="ＭＳ Ｐゴシック" charset="0"/>
              </a:rPr>
              <a:t>it may be chapter 30 and entitled “The Visible Community.” </a:t>
            </a:r>
            <a:r>
              <a:rPr lang="en-US" sz="1200" kern="1200" dirty="0" err="1" smtClean="0">
                <a:solidFill>
                  <a:schemeClr val="tx1"/>
                </a:solidFill>
                <a:effectLst/>
                <a:latin typeface="+mn-lt"/>
                <a:ea typeface="ＭＳ Ｐゴシック" charset="0"/>
                <a:cs typeface="ＭＳ Ｐゴシック" charset="0"/>
              </a:rPr>
              <a:t>Bonhoeffer</a:t>
            </a:r>
            <a:r>
              <a:rPr lang="en-US" sz="1200" kern="1200" dirty="0" smtClean="0">
                <a:solidFill>
                  <a:schemeClr val="tx1"/>
                </a:solidFill>
                <a:effectLst/>
                <a:latin typeface="+mn-lt"/>
                <a:ea typeface="ＭＳ Ｐゴシック" charset="0"/>
                <a:cs typeface="ＭＳ Ｐゴシック" charset="0"/>
              </a:rPr>
              <a:t> is </a:t>
            </a:r>
            <a:r>
              <a:rPr lang="en-US" sz="1200" kern="1200" dirty="0" err="1" smtClean="0">
                <a:solidFill>
                  <a:schemeClr val="tx1"/>
                </a:solidFill>
                <a:effectLst/>
                <a:latin typeface="+mn-lt"/>
                <a:ea typeface="ＭＳ Ｐゴシック" charset="0"/>
                <a:cs typeface="ＭＳ Ｐゴシック" charset="0"/>
              </a:rPr>
              <a:t>concious</a:t>
            </a:r>
            <a:r>
              <a:rPr lang="en-US" sz="1200" kern="1200" dirty="0" smtClean="0">
                <a:solidFill>
                  <a:schemeClr val="tx1"/>
                </a:solidFill>
                <a:effectLst/>
                <a:latin typeface="+mn-lt"/>
                <a:ea typeface="ＭＳ Ｐゴシック" charset="0"/>
                <a:cs typeface="ＭＳ Ｐゴシック" charset="0"/>
              </a:rPr>
              <a:t> of evil leadership and the importance of Christians to boldly follow Jesus—which involves leadership. When </a:t>
            </a:r>
            <a:r>
              <a:rPr lang="en-US" sz="1200" kern="1200" dirty="0" err="1" smtClean="0">
                <a:solidFill>
                  <a:schemeClr val="tx1"/>
                </a:solidFill>
                <a:effectLst/>
                <a:latin typeface="+mn-lt"/>
                <a:ea typeface="ＭＳ Ｐゴシック" charset="0"/>
                <a:cs typeface="ＭＳ Ｐゴシック" charset="0"/>
              </a:rPr>
              <a:t>Bonhoeffer</a:t>
            </a:r>
            <a:r>
              <a:rPr lang="en-US" sz="1200" kern="1200" dirty="0" smtClean="0">
                <a:solidFill>
                  <a:schemeClr val="tx1"/>
                </a:solidFill>
                <a:effectLst/>
                <a:latin typeface="+mn-lt"/>
                <a:ea typeface="ＭＳ Ｐゴシック" charset="0"/>
                <a:cs typeface="ＭＳ Ｐゴシック" charset="0"/>
              </a:rPr>
              <a:t> says “community” or “church-community” he is talking about a local church or group of Christians (</a:t>
            </a:r>
            <a:r>
              <a:rPr lang="en-US" sz="1200" kern="1200" dirty="0" err="1" smtClean="0">
                <a:solidFill>
                  <a:schemeClr val="tx1"/>
                </a:solidFill>
                <a:effectLst/>
                <a:latin typeface="+mn-lt"/>
                <a:ea typeface="ＭＳ Ｐゴシック" charset="0"/>
                <a:cs typeface="ＭＳ Ｐゴシック" charset="0"/>
              </a:rPr>
              <a:t>Gemeinde</a:t>
            </a:r>
            <a:r>
              <a:rPr lang="en-US" sz="1200" kern="1200" dirty="0" smtClean="0">
                <a:solidFill>
                  <a:schemeClr val="tx1"/>
                </a:solidFill>
                <a:effectLst/>
                <a:latin typeface="+mn-lt"/>
                <a:ea typeface="ＭＳ Ｐゴシック" charset="0"/>
                <a:cs typeface="ＭＳ Ｐゴシック" charset="0"/>
              </a:rPr>
              <a:t>). </a:t>
            </a:r>
            <a:endParaRPr lang="en-US" dirty="0"/>
          </a:p>
        </p:txBody>
      </p:sp>
      <p:sp>
        <p:nvSpPr>
          <p:cNvPr id="4" name="Slide Number Placeholder 3"/>
          <p:cNvSpPr>
            <a:spLocks noGrp="1"/>
          </p:cNvSpPr>
          <p:nvPr>
            <p:ph type="sldNum" sz="quarter" idx="10"/>
          </p:nvPr>
        </p:nvSpPr>
        <p:spPr/>
        <p:txBody>
          <a:bodyPr/>
          <a:lstStyle/>
          <a:p>
            <a:pPr>
              <a:defRPr/>
            </a:pPr>
            <a:fld id="{D28F5E3B-F555-4D4C-8809-08F78D4A57AE}" type="slidenum">
              <a:rPr lang="en-US" smtClean="0"/>
              <a:pPr>
                <a:defRPr/>
              </a:pPr>
              <a:t>30</a:t>
            </a:fld>
            <a:endParaRPr lang="en-US"/>
          </a:p>
        </p:txBody>
      </p:sp>
    </p:spTree>
    <p:extLst>
      <p:ext uri="{BB962C8B-B14F-4D97-AF65-F5344CB8AC3E}">
        <p14:creationId xmlns:p14="http://schemas.microsoft.com/office/powerpoint/2010/main" val="2170501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0"/>
                <a:cs typeface="ＭＳ Ｐゴシック" charset="0"/>
              </a:rPr>
              <a:t>Barth was Bonhoeffer's mentor and twenty years older than him. Barth was exiled from Germany in 1934 back to his home country of Switzerland. Here are 12 pages from the greatest theologian of the 20</a:t>
            </a:r>
            <a:r>
              <a:rPr lang="en-US" sz="1200" kern="1200" baseline="30000" dirty="0" smtClean="0">
                <a:solidFill>
                  <a:schemeClr val="tx1"/>
                </a:solidFill>
                <a:effectLst/>
                <a:latin typeface="+mn-lt"/>
                <a:ea typeface="ＭＳ Ｐゴシック" charset="0"/>
                <a:cs typeface="ＭＳ Ｐゴシック" charset="0"/>
              </a:rPr>
              <a:t>th</a:t>
            </a:r>
            <a:r>
              <a:rPr lang="en-US" sz="1200" kern="1200" dirty="0" smtClean="0">
                <a:solidFill>
                  <a:schemeClr val="tx1"/>
                </a:solidFill>
                <a:effectLst/>
                <a:latin typeface="+mn-lt"/>
                <a:ea typeface="ＭＳ Ｐゴシック" charset="0"/>
                <a:cs typeface="ＭＳ Ｐゴシック" charset="0"/>
              </a:rPr>
              <a:t> century—describing two ways the church can get it wrong. "Barth" is pronounced like the Bart in Bart Simpson. This section was written in Switzerland in the German language in 1959 and translated here. You are reading 812-824 (look at the page numbers on the sides of the page which refer to the original English translation—not the bottom page numbers of this Study Edition). Like Bonhoeffer, when Barth says "Community" (the word again is </a:t>
            </a:r>
            <a:r>
              <a:rPr lang="en-US" sz="1200" i="1" kern="1200" dirty="0" err="1" smtClean="0">
                <a:solidFill>
                  <a:schemeClr val="tx1"/>
                </a:solidFill>
                <a:effectLst/>
                <a:latin typeface="+mn-lt"/>
                <a:ea typeface="ＭＳ Ｐゴシック" charset="0"/>
                <a:cs typeface="ＭＳ Ｐゴシック" charset="0"/>
              </a:rPr>
              <a:t>Gemeinde</a:t>
            </a:r>
            <a:r>
              <a:rPr lang="en-US" sz="1200" i="1" kern="120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in German) he is talking about the "church" and he has in mind primarily local groups of Christians. Needless to say Barth is difficult reading—probably the hardest you will read all semester—but he is good and substantive and I am hoping you will develop a taste for him. I hope you will be inspired by the idea that leadership by Christians is needed to help groups of Christians (i.e. the church) navigate the twin temptations Barth names here: being too much like the world and failing to engage the world at all. Barth says the church's task is to "witness" to Jesus Christ (IV/3.2, 797). "Be my witnesses" (Acts 1:8). [If you have an old 14 volume copy of the </a:t>
            </a:r>
            <a:r>
              <a:rPr lang="en-US" sz="1200" i="1" kern="1200" dirty="0" smtClean="0">
                <a:solidFill>
                  <a:schemeClr val="tx1"/>
                </a:solidFill>
                <a:effectLst/>
                <a:latin typeface="+mn-lt"/>
                <a:ea typeface="ＭＳ Ｐゴシック" charset="0"/>
                <a:cs typeface="ＭＳ Ｐゴシック" charset="0"/>
              </a:rPr>
              <a:t>Church </a:t>
            </a:r>
            <a:r>
              <a:rPr lang="en-US" sz="1200" i="1" kern="1200" dirty="0" err="1" smtClean="0">
                <a:solidFill>
                  <a:schemeClr val="tx1"/>
                </a:solidFill>
                <a:effectLst/>
                <a:latin typeface="+mn-lt"/>
                <a:ea typeface="ＭＳ Ｐゴシック" charset="0"/>
                <a:cs typeface="ＭＳ Ｐゴシック" charset="0"/>
              </a:rPr>
              <a:t>Dogmatics</a:t>
            </a:r>
            <a:r>
              <a:rPr lang="en-US" sz="1200" i="1" kern="120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lying around, this is from volume 12 labeled "IV.3.2". We are reading from section §72—which is fantastic and begins on page 681 and the subsection on "The Task of the Community" which we are reading from starts on page 795].</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D28F5E3B-F555-4D4C-8809-08F78D4A57AE}" type="slidenum">
              <a:rPr lang="en-US" smtClean="0"/>
              <a:pPr>
                <a:defRPr/>
              </a:pPr>
              <a:t>34</a:t>
            </a:fld>
            <a:endParaRPr lang="en-US"/>
          </a:p>
        </p:txBody>
      </p:sp>
    </p:spTree>
    <p:extLst>
      <p:ext uri="{BB962C8B-B14F-4D97-AF65-F5344CB8AC3E}">
        <p14:creationId xmlns:p14="http://schemas.microsoft.com/office/powerpoint/2010/main" val="412652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FA4CAC-0F13-45AB-BF22-CCA271BEEA48}" type="slidenum">
              <a:rPr lang="en-US" smtClean="0"/>
              <a:t>39</a:t>
            </a:fld>
            <a:endParaRPr lang="en-US"/>
          </a:p>
        </p:txBody>
      </p:sp>
    </p:spTree>
    <p:extLst>
      <p:ext uri="{BB962C8B-B14F-4D97-AF65-F5344CB8AC3E}">
        <p14:creationId xmlns:p14="http://schemas.microsoft.com/office/powerpoint/2010/main" val="1586743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FA4CAC-0F13-45AB-BF22-CCA271BEEA48}" type="slidenum">
              <a:rPr lang="en-US" smtClean="0"/>
              <a:t>40</a:t>
            </a:fld>
            <a:endParaRPr lang="en-US"/>
          </a:p>
        </p:txBody>
      </p:sp>
    </p:spTree>
    <p:extLst>
      <p:ext uri="{BB962C8B-B14F-4D97-AF65-F5344CB8AC3E}">
        <p14:creationId xmlns:p14="http://schemas.microsoft.com/office/powerpoint/2010/main" val="1865688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Not all business practices are worth emulating, only good ones. Jim Collins is one of the leading business writers. Everything he writes is worth reading.</a:t>
            </a:r>
          </a:p>
        </p:txBody>
      </p:sp>
      <p:sp>
        <p:nvSpPr>
          <p:cNvPr id="4" name="Slide Number Placeholder 3"/>
          <p:cNvSpPr>
            <a:spLocks noGrp="1"/>
          </p:cNvSpPr>
          <p:nvPr>
            <p:ph type="sldNum" sz="quarter" idx="10"/>
          </p:nvPr>
        </p:nvSpPr>
        <p:spPr/>
        <p:txBody>
          <a:bodyPr/>
          <a:lstStyle/>
          <a:p>
            <a:pPr>
              <a:defRPr/>
            </a:pPr>
            <a:fld id="{D28F5E3B-F555-4D4C-8809-08F78D4A57AE}" type="slidenum">
              <a:rPr lang="en-US" smtClean="0"/>
              <a:pPr>
                <a:defRPr/>
              </a:pPr>
              <a:t>47</a:t>
            </a:fld>
            <a:endParaRPr lang="en-US"/>
          </a:p>
        </p:txBody>
      </p:sp>
    </p:spTree>
    <p:extLst>
      <p:ext uri="{BB962C8B-B14F-4D97-AF65-F5344CB8AC3E}">
        <p14:creationId xmlns:p14="http://schemas.microsoft.com/office/powerpoint/2010/main" val="409634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6BA9E9-08F8-4266-949F-06FDF0A092E1}" type="datetimeFigureOut">
              <a:rPr lang="en-US" smtClean="0"/>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AA84D-ACDC-4C63-A75F-AE4F2397373B}" type="slidenum">
              <a:rPr lang="en-US" smtClean="0"/>
              <a:t>‹#›</a:t>
            </a:fld>
            <a:endParaRPr lang="en-US"/>
          </a:p>
        </p:txBody>
      </p:sp>
    </p:spTree>
    <p:extLst>
      <p:ext uri="{BB962C8B-B14F-4D97-AF65-F5344CB8AC3E}">
        <p14:creationId xmlns:p14="http://schemas.microsoft.com/office/powerpoint/2010/main" val="410424514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BA9E9-08F8-4266-949F-06FDF0A092E1}" type="datetimeFigureOut">
              <a:rPr lang="en-US" smtClean="0"/>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AA84D-ACDC-4C63-A75F-AE4F2397373B}" type="slidenum">
              <a:rPr lang="en-US" smtClean="0"/>
              <a:t>‹#›</a:t>
            </a:fld>
            <a:endParaRPr lang="en-US"/>
          </a:p>
        </p:txBody>
      </p:sp>
    </p:spTree>
    <p:extLst>
      <p:ext uri="{BB962C8B-B14F-4D97-AF65-F5344CB8AC3E}">
        <p14:creationId xmlns:p14="http://schemas.microsoft.com/office/powerpoint/2010/main" val="1319111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BA9E9-08F8-4266-949F-06FDF0A092E1}" type="datetimeFigureOut">
              <a:rPr lang="en-US" smtClean="0"/>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AA84D-ACDC-4C63-A75F-AE4F2397373B}" type="slidenum">
              <a:rPr lang="en-US" smtClean="0"/>
              <a:t>‹#›</a:t>
            </a:fld>
            <a:endParaRPr lang="en-US"/>
          </a:p>
        </p:txBody>
      </p:sp>
    </p:spTree>
    <p:extLst>
      <p:ext uri="{BB962C8B-B14F-4D97-AF65-F5344CB8AC3E}">
        <p14:creationId xmlns:p14="http://schemas.microsoft.com/office/powerpoint/2010/main" val="394217224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6BA9E9-08F8-4266-949F-06FDF0A092E1}" type="datetimeFigureOut">
              <a:rPr lang="en-US" smtClean="0"/>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AA84D-ACDC-4C63-A75F-AE4F2397373B}" type="slidenum">
              <a:rPr lang="en-US" smtClean="0"/>
              <a:t>‹#›</a:t>
            </a:fld>
            <a:endParaRPr lang="en-US"/>
          </a:p>
        </p:txBody>
      </p:sp>
    </p:spTree>
    <p:extLst>
      <p:ext uri="{BB962C8B-B14F-4D97-AF65-F5344CB8AC3E}">
        <p14:creationId xmlns:p14="http://schemas.microsoft.com/office/powerpoint/2010/main" val="54943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6BA9E9-08F8-4266-949F-06FDF0A092E1}" type="datetimeFigureOut">
              <a:rPr lang="en-US" smtClean="0"/>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2AA84D-ACDC-4C63-A75F-AE4F2397373B}" type="slidenum">
              <a:rPr lang="en-US" smtClean="0"/>
              <a:t>‹#›</a:t>
            </a:fld>
            <a:endParaRPr lang="en-US"/>
          </a:p>
        </p:txBody>
      </p:sp>
    </p:spTree>
    <p:extLst>
      <p:ext uri="{BB962C8B-B14F-4D97-AF65-F5344CB8AC3E}">
        <p14:creationId xmlns:p14="http://schemas.microsoft.com/office/powerpoint/2010/main" val="21082718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6BA9E9-08F8-4266-949F-06FDF0A092E1}" type="datetimeFigureOut">
              <a:rPr lang="en-US" smtClean="0"/>
              <a:t>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2AA84D-ACDC-4C63-A75F-AE4F2397373B}" type="slidenum">
              <a:rPr lang="en-US" smtClean="0"/>
              <a:t>‹#›</a:t>
            </a:fld>
            <a:endParaRPr lang="en-US"/>
          </a:p>
        </p:txBody>
      </p:sp>
    </p:spTree>
    <p:extLst>
      <p:ext uri="{BB962C8B-B14F-4D97-AF65-F5344CB8AC3E}">
        <p14:creationId xmlns:p14="http://schemas.microsoft.com/office/powerpoint/2010/main" val="205369860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6BA9E9-08F8-4266-949F-06FDF0A092E1}" type="datetimeFigureOut">
              <a:rPr lang="en-US" smtClean="0"/>
              <a:t>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2AA84D-ACDC-4C63-A75F-AE4F2397373B}" type="slidenum">
              <a:rPr lang="en-US" smtClean="0"/>
              <a:t>‹#›</a:t>
            </a:fld>
            <a:endParaRPr lang="en-US"/>
          </a:p>
        </p:txBody>
      </p:sp>
    </p:spTree>
    <p:extLst>
      <p:ext uri="{BB962C8B-B14F-4D97-AF65-F5344CB8AC3E}">
        <p14:creationId xmlns:p14="http://schemas.microsoft.com/office/powerpoint/2010/main" val="35144136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6BA9E9-08F8-4266-949F-06FDF0A092E1}" type="datetimeFigureOut">
              <a:rPr lang="en-US" smtClean="0"/>
              <a:t>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2AA84D-ACDC-4C63-A75F-AE4F2397373B}" type="slidenum">
              <a:rPr lang="en-US" smtClean="0"/>
              <a:t>‹#›</a:t>
            </a:fld>
            <a:endParaRPr lang="en-US"/>
          </a:p>
        </p:txBody>
      </p:sp>
    </p:spTree>
    <p:extLst>
      <p:ext uri="{BB962C8B-B14F-4D97-AF65-F5344CB8AC3E}">
        <p14:creationId xmlns:p14="http://schemas.microsoft.com/office/powerpoint/2010/main" val="34763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BA9E9-08F8-4266-949F-06FDF0A092E1}" type="datetimeFigureOut">
              <a:rPr lang="en-US" smtClean="0"/>
              <a:t>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2AA84D-ACDC-4C63-A75F-AE4F2397373B}" type="slidenum">
              <a:rPr lang="en-US" smtClean="0"/>
              <a:t>‹#›</a:t>
            </a:fld>
            <a:endParaRPr lang="en-US"/>
          </a:p>
        </p:txBody>
      </p:sp>
    </p:spTree>
    <p:extLst>
      <p:ext uri="{BB962C8B-B14F-4D97-AF65-F5344CB8AC3E}">
        <p14:creationId xmlns:p14="http://schemas.microsoft.com/office/powerpoint/2010/main" val="243089800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6BA9E9-08F8-4266-949F-06FDF0A092E1}" type="datetimeFigureOut">
              <a:rPr lang="en-US" smtClean="0"/>
              <a:t>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2AA84D-ACDC-4C63-A75F-AE4F2397373B}" type="slidenum">
              <a:rPr lang="en-US" smtClean="0"/>
              <a:t>‹#›</a:t>
            </a:fld>
            <a:endParaRPr lang="en-US"/>
          </a:p>
        </p:txBody>
      </p:sp>
    </p:spTree>
    <p:extLst>
      <p:ext uri="{BB962C8B-B14F-4D97-AF65-F5344CB8AC3E}">
        <p14:creationId xmlns:p14="http://schemas.microsoft.com/office/powerpoint/2010/main" val="313188671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6BA9E9-08F8-4266-949F-06FDF0A092E1}" type="datetimeFigureOut">
              <a:rPr lang="en-US" smtClean="0"/>
              <a:t>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2AA84D-ACDC-4C63-A75F-AE4F2397373B}" type="slidenum">
              <a:rPr lang="en-US" smtClean="0"/>
              <a:t>‹#›</a:t>
            </a:fld>
            <a:endParaRPr lang="en-US"/>
          </a:p>
        </p:txBody>
      </p:sp>
    </p:spTree>
    <p:extLst>
      <p:ext uri="{BB962C8B-B14F-4D97-AF65-F5344CB8AC3E}">
        <p14:creationId xmlns:p14="http://schemas.microsoft.com/office/powerpoint/2010/main" val="2120813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BA9E9-08F8-4266-949F-06FDF0A092E1}" type="datetimeFigureOut">
              <a:rPr lang="en-US" smtClean="0"/>
              <a:t>11/7/2015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2AA84D-ACDC-4C63-A75F-AE4F2397373B}" type="slidenum">
              <a:rPr lang="en-US" smtClean="0"/>
              <a:t>‹#›</a:t>
            </a:fld>
            <a:endParaRPr lang="en-US"/>
          </a:p>
        </p:txBody>
      </p:sp>
    </p:spTree>
    <p:extLst>
      <p:ext uri="{BB962C8B-B14F-4D97-AF65-F5344CB8AC3E}">
        <p14:creationId xmlns:p14="http://schemas.microsoft.com/office/powerpoint/2010/main" val="3015336288"/>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www.cornerstonecrystal.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drq9hz5tYD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dilbert.com/strips/comic/2005-11-06/"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vimeo.com/19282223"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6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biblegateway.com/passage/?search=1+timothy+3&amp;version=NIV#fen-NIV-29740b" TargetMode="External"/><Relationship Id="rId2" Type="http://schemas.openxmlformats.org/officeDocument/2006/relationships/hyperlink" Target="http://www.biblegateway.com/passage/?search=1+timothy+3&amp;version=NIV#fen-NIV-29736a" TargetMode="External"/><Relationship Id="rId1" Type="http://schemas.openxmlformats.org/officeDocument/2006/relationships/slideLayout" Target="../slideLayouts/slideLayout2.xml"/><Relationship Id="rId4" Type="http://schemas.openxmlformats.org/officeDocument/2006/relationships/hyperlink" Target="http://www.biblegateway.com/passage/?search=1+timothy+3&amp;version=NIV#fen-NIV-29743c"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christianitytoday.com/le/2002/winter/knowing-word.html"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christianitytoday.com/le/2004/april-online-only/pray-without-ceasing.html"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strengthstest.com/strengthsfinderthemes/leadership-themes.html"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christianitytoday.com/le/2004/april-online-only/pushing-people-into-ministry.html"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christianitytoday.com/le/2001/spring/rovers-spiritual-gifts.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Leading greatly: Leadership as a Christian in any setting</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Andy Rowell</a:t>
            </a:r>
          </a:p>
          <a:p>
            <a:r>
              <a:rPr lang="en-US" dirty="0" smtClean="0"/>
              <a:t>Cornerstone Church</a:t>
            </a:r>
          </a:p>
          <a:p>
            <a:r>
              <a:rPr lang="en-US" dirty="0">
                <a:hlinkClick r:id="rId2"/>
              </a:rPr>
              <a:t>http://www.cornerstonecrystal.org</a:t>
            </a:r>
            <a:r>
              <a:rPr lang="en-US" dirty="0" smtClean="0">
                <a:hlinkClick r:id="rId2"/>
              </a:rPr>
              <a:t>/</a:t>
            </a:r>
            <a:endParaRPr lang="en-US" dirty="0" smtClean="0"/>
          </a:p>
          <a:p>
            <a:r>
              <a:rPr lang="en-US" dirty="0" smtClean="0"/>
              <a:t>November 1, 2015</a:t>
            </a:r>
          </a:p>
          <a:p>
            <a:r>
              <a:rPr lang="en-US" dirty="0" smtClean="0"/>
              <a:t>PowerPoint slides at andyrowell.net</a:t>
            </a:r>
          </a:p>
        </p:txBody>
      </p:sp>
    </p:spTree>
    <p:extLst>
      <p:ext uri="{BB962C8B-B14F-4D97-AF65-F5344CB8AC3E}">
        <p14:creationId xmlns:p14="http://schemas.microsoft.com/office/powerpoint/2010/main" val="4232622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tale of two bosses: Slide 1 of 3</a:t>
            </a:r>
            <a:endParaRPr lang="en-US" dirty="0"/>
          </a:p>
        </p:txBody>
      </p:sp>
      <p:sp>
        <p:nvSpPr>
          <p:cNvPr id="6" name="Content Placeholder 5"/>
          <p:cNvSpPr>
            <a:spLocks noGrp="1"/>
          </p:cNvSpPr>
          <p:nvPr>
            <p:ph idx="1"/>
          </p:nvPr>
        </p:nvSpPr>
        <p:spPr/>
        <p:txBody>
          <a:bodyPr>
            <a:normAutofit/>
          </a:bodyPr>
          <a:lstStyle/>
          <a:p>
            <a:r>
              <a:rPr lang="en-US" dirty="0" smtClean="0"/>
              <a:t>Two Cornerstone Church attenders walk in to a Caribou Coffee. </a:t>
            </a:r>
            <a:endParaRPr lang="en-US" dirty="0"/>
          </a:p>
          <a:p>
            <a:r>
              <a:rPr lang="en-US" dirty="0" smtClean="0"/>
              <a:t>Alan: So, how’s that famous boss of yours? </a:t>
            </a:r>
          </a:p>
          <a:p>
            <a:r>
              <a:rPr lang="en-US" dirty="0" smtClean="0"/>
              <a:t>Jeff: The good news? He’s passionate, talented, and our organization has grown a ton. The bad news? You don’t want to question him unless you want to lose your job. And he emphasizes performance to such an extent that a lot of our people cut corners in ways that make me cringe. That’s called “innovation” they tell me. I said something about “integrity” and one of his lieutenants told me to quit complaining and whining. How’s your really kind boss?</a:t>
            </a:r>
          </a:p>
        </p:txBody>
      </p:sp>
    </p:spTree>
    <p:extLst>
      <p:ext uri="{BB962C8B-B14F-4D97-AF65-F5344CB8AC3E}">
        <p14:creationId xmlns:p14="http://schemas.microsoft.com/office/powerpoint/2010/main" val="4584253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The argument for equipping, releasing, encouraging, and supporting potential leaders</a:t>
            </a:r>
            <a:endParaRPr lang="en-US" dirty="0"/>
          </a:p>
        </p:txBody>
      </p:sp>
      <p:sp>
        <p:nvSpPr>
          <p:cNvPr id="3" name="Title 2"/>
          <p:cNvSpPr>
            <a:spLocks noGrp="1"/>
          </p:cNvSpPr>
          <p:nvPr>
            <p:ph type="title"/>
          </p:nvPr>
        </p:nvSpPr>
        <p:spPr/>
        <p:txBody>
          <a:bodyPr/>
          <a:lstStyle/>
          <a:p>
            <a:r>
              <a:rPr lang="en-US" dirty="0" smtClean="0"/>
              <a:t>Developing leaders</a:t>
            </a:r>
            <a:endParaRPr lang="en-US" dirty="0"/>
          </a:p>
        </p:txBody>
      </p:sp>
      <p:sp>
        <p:nvSpPr>
          <p:cNvPr id="4" name="Slide Number Placeholder 3"/>
          <p:cNvSpPr>
            <a:spLocks noGrp="1"/>
          </p:cNvSpPr>
          <p:nvPr>
            <p:ph type="sldNum" sz="quarter" idx="11"/>
          </p:nvPr>
        </p:nvSpPr>
        <p:spPr/>
        <p:txBody>
          <a:bodyPr/>
          <a:lstStyle/>
          <a:p>
            <a:fld id="{57AF16DE-A0D5-4438-950F-5B1E159C2C28}" type="slidenum">
              <a:rPr lang="en-US" smtClean="0"/>
              <a:t>100</a:t>
            </a:fld>
            <a:endParaRPr lang="en-US"/>
          </a:p>
        </p:txBody>
      </p:sp>
    </p:spTree>
    <p:extLst>
      <p:ext uri="{BB962C8B-B14F-4D97-AF65-F5344CB8AC3E}">
        <p14:creationId xmlns:p14="http://schemas.microsoft.com/office/powerpoint/2010/main" val="231980037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Develop what you don’t have – 1 </a:t>
            </a:r>
            <a:r>
              <a:rPr lang="en-US" dirty="0" err="1" smtClean="0"/>
              <a:t>Cor</a:t>
            </a:r>
            <a:r>
              <a:rPr lang="en-US" dirty="0" smtClean="0"/>
              <a:t> 12</a:t>
            </a:r>
            <a:endParaRPr lang="en-US" dirty="0"/>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101</a:t>
            </a:fld>
            <a:endParaRPr lang="en-US"/>
          </a:p>
        </p:txBody>
      </p:sp>
      <p:sp>
        <p:nvSpPr>
          <p:cNvPr id="3" name="Content Placeholder 2"/>
          <p:cNvSpPr>
            <a:spLocks noGrp="1"/>
          </p:cNvSpPr>
          <p:nvPr>
            <p:ph sz="quarter" idx="1"/>
          </p:nvPr>
        </p:nvSpPr>
        <p:spPr/>
        <p:txBody>
          <a:bodyPr>
            <a:normAutofit/>
          </a:bodyPr>
          <a:lstStyle/>
          <a:p>
            <a:r>
              <a:rPr lang="en-US" dirty="0" smtClean="0"/>
              <a:t>27 Now you are the body of Christ, and each one of you is a part of it. 28 And God has placed in the church first of all apostles, second prophets, third teachers, then miracles, then gifts of healing, of helping, of guidance, and of different kinds of tongues. 29 Are all apostles? Are all prophets? Are all teachers? Do all work miracles? 30 Do all have gifts of healing? Do all speak in tongues? Do all interpret? 31 Now eagerly desire the greater gifts.</a:t>
            </a:r>
          </a:p>
          <a:p>
            <a:endParaRPr lang="en-US" dirty="0" smtClean="0"/>
          </a:p>
          <a:p>
            <a:pPr marL="0" indent="0">
              <a:buNone/>
            </a:pPr>
            <a:endParaRPr lang="en-US" dirty="0"/>
          </a:p>
        </p:txBody>
      </p:sp>
    </p:spTree>
    <p:extLst>
      <p:ext uri="{BB962C8B-B14F-4D97-AF65-F5344CB8AC3E}">
        <p14:creationId xmlns:p14="http://schemas.microsoft.com/office/powerpoint/2010/main" val="2243574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Develop the gift you have been given</a:t>
            </a:r>
            <a:endParaRPr lang="en-US" dirty="0"/>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102</a:t>
            </a:fld>
            <a:endParaRPr lang="en-US"/>
          </a:p>
        </p:txBody>
      </p:sp>
      <p:sp>
        <p:nvSpPr>
          <p:cNvPr id="4" name="Content Placeholder 3"/>
          <p:cNvSpPr>
            <a:spLocks noGrp="1"/>
          </p:cNvSpPr>
          <p:nvPr>
            <p:ph sz="quarter" idx="1"/>
          </p:nvPr>
        </p:nvSpPr>
        <p:spPr/>
        <p:txBody>
          <a:bodyPr>
            <a:normAutofit/>
          </a:bodyPr>
          <a:lstStyle/>
          <a:p>
            <a:r>
              <a:rPr lang="en-US" dirty="0"/>
              <a:t>5 I am reminded of your sincere faith, which first lived in your grandmother Lois and in your mother Eunice and, I am persuaded, now lives in you also</a:t>
            </a:r>
            <a:r>
              <a:rPr lang="en-US" dirty="0" smtClean="0"/>
              <a:t>.6 </a:t>
            </a:r>
            <a:r>
              <a:rPr lang="en-US" dirty="0"/>
              <a:t>For this reason I remind you to fan into flame the gift of God, which is in you through the laying on of my hands. 7 For the Spirit God gave us does not make us timid, but gives us power, love and self-discipline</a:t>
            </a:r>
            <a:r>
              <a:rPr lang="en-US" dirty="0" smtClean="0"/>
              <a:t>.</a:t>
            </a:r>
          </a:p>
          <a:p>
            <a:r>
              <a:rPr lang="en-US" dirty="0" smtClean="0"/>
              <a:t>2 Tim 1:5-7</a:t>
            </a:r>
            <a:endParaRPr lang="en-US" dirty="0"/>
          </a:p>
        </p:txBody>
      </p:sp>
    </p:spTree>
    <p:extLst>
      <p:ext uri="{BB962C8B-B14F-4D97-AF65-F5344CB8AC3E}">
        <p14:creationId xmlns:p14="http://schemas.microsoft.com/office/powerpoint/2010/main" val="34341392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Take what you have been given and develop it further</a:t>
            </a:r>
          </a:p>
        </p:txBody>
      </p:sp>
      <p:sp>
        <p:nvSpPr>
          <p:cNvPr id="3" name="Title 2"/>
          <p:cNvSpPr>
            <a:spLocks noGrp="1"/>
          </p:cNvSpPr>
          <p:nvPr>
            <p:ph type="title"/>
          </p:nvPr>
        </p:nvSpPr>
        <p:spPr/>
        <p:txBody>
          <a:bodyPr>
            <a:normAutofit/>
          </a:bodyPr>
          <a:lstStyle/>
          <a:p>
            <a:r>
              <a:rPr lang="en-US" dirty="0" smtClean="0"/>
              <a:t>Neither determinism nor fairness</a:t>
            </a:r>
            <a:endParaRPr lang="en-US" dirty="0"/>
          </a:p>
        </p:txBody>
      </p:sp>
      <p:sp>
        <p:nvSpPr>
          <p:cNvPr id="4" name="Slide Number Placeholder 3"/>
          <p:cNvSpPr>
            <a:spLocks noGrp="1"/>
          </p:cNvSpPr>
          <p:nvPr>
            <p:ph type="sldNum" sz="quarter" idx="11"/>
          </p:nvPr>
        </p:nvSpPr>
        <p:spPr/>
        <p:txBody>
          <a:bodyPr/>
          <a:lstStyle/>
          <a:p>
            <a:fld id="{57AF16DE-A0D5-4438-950F-5B1E159C2C28}" type="slidenum">
              <a:rPr lang="en-US" smtClean="0"/>
              <a:t>103</a:t>
            </a:fld>
            <a:endParaRPr lang="en-US"/>
          </a:p>
        </p:txBody>
      </p:sp>
    </p:spTree>
    <p:extLst>
      <p:ext uri="{BB962C8B-B14F-4D97-AF65-F5344CB8AC3E}">
        <p14:creationId xmlns:p14="http://schemas.microsoft.com/office/powerpoint/2010/main" val="102252776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692" y="228600"/>
            <a:ext cx="8414356" cy="990600"/>
          </a:xfrm>
        </p:spPr>
        <p:txBody>
          <a:bodyPr>
            <a:normAutofit fontScale="90000"/>
          </a:bodyPr>
          <a:lstStyle/>
          <a:p>
            <a:r>
              <a:rPr lang="en-US" dirty="0" smtClean="0"/>
              <a:t>Take what you have been given and utilize them</a:t>
            </a:r>
            <a:endParaRPr lang="en-US" dirty="0"/>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104</a:t>
            </a:fld>
            <a:endParaRPr lang="en-US"/>
          </a:p>
        </p:txBody>
      </p:sp>
      <p:sp>
        <p:nvSpPr>
          <p:cNvPr id="4" name="Content Placeholder 3"/>
          <p:cNvSpPr>
            <a:spLocks noGrp="1"/>
          </p:cNvSpPr>
          <p:nvPr>
            <p:ph sz="quarter" idx="1"/>
          </p:nvPr>
        </p:nvSpPr>
        <p:spPr/>
        <p:txBody>
          <a:bodyPr/>
          <a:lstStyle/>
          <a:p>
            <a:r>
              <a:rPr lang="en-US" dirty="0"/>
              <a:t>22 “The man with two bags of gold also came. ‘Master,’ he said, ‘you entrusted me with two bags of gold; see, I have gained two more.</a:t>
            </a:r>
            <a:r>
              <a:rPr lang="en-US" dirty="0" smtClean="0"/>
              <a:t>’ 23 </a:t>
            </a:r>
            <a:r>
              <a:rPr lang="en-US" dirty="0"/>
              <a:t>“His master replied, ‘Well done, good and faithful servant! You have been faithful with a few things; I will put you in charge of many things. Come and share your master’s happiness!</a:t>
            </a:r>
            <a:r>
              <a:rPr lang="en-US" dirty="0" smtClean="0"/>
              <a:t>’</a:t>
            </a:r>
          </a:p>
          <a:p>
            <a:r>
              <a:rPr lang="en-US" dirty="0" smtClean="0"/>
              <a:t>Matt 25:22-23</a:t>
            </a:r>
            <a:endParaRPr lang="en-US" dirty="0"/>
          </a:p>
        </p:txBody>
      </p:sp>
    </p:spTree>
    <p:extLst>
      <p:ext uri="{BB962C8B-B14F-4D97-AF65-F5344CB8AC3E}">
        <p14:creationId xmlns:p14="http://schemas.microsoft.com/office/powerpoint/2010/main" val="17980362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3231" y="-20806"/>
            <a:ext cx="7469862" cy="1293028"/>
          </a:xfrm>
        </p:spPr>
        <p:txBody>
          <a:bodyPr>
            <a:normAutofit fontScale="90000"/>
          </a:bodyPr>
          <a:lstStyle/>
          <a:p>
            <a:r>
              <a:rPr lang="en-US" dirty="0" smtClean="0"/>
              <a:t>Responses to </a:t>
            </a:r>
            <a:r>
              <a:rPr lang="en-US" dirty="0" err="1" smtClean="0"/>
              <a:t>Hybels</a:t>
            </a:r>
            <a:r>
              <a:rPr lang="en-US" dirty="0" smtClean="0"/>
              <a:t> and Stanley</a:t>
            </a:r>
            <a:endParaRPr lang="en-US" dirty="0"/>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105</a:t>
            </a:fld>
            <a:endParaRPr lang="en-US"/>
          </a:p>
        </p:txBody>
      </p:sp>
      <p:sp>
        <p:nvSpPr>
          <p:cNvPr id="3" name="Content Placeholder 2"/>
          <p:cNvSpPr>
            <a:spLocks noGrp="1"/>
          </p:cNvSpPr>
          <p:nvPr>
            <p:ph sz="quarter" idx="1"/>
          </p:nvPr>
        </p:nvSpPr>
        <p:spPr>
          <a:xfrm>
            <a:off x="2118360" y="1797538"/>
            <a:ext cx="7955280" cy="4466102"/>
          </a:xfrm>
        </p:spPr>
        <p:txBody>
          <a:bodyPr>
            <a:normAutofit/>
          </a:bodyPr>
          <a:lstStyle/>
          <a:p>
            <a:r>
              <a:rPr lang="en-US" dirty="0" smtClean="0"/>
              <a:t>Which </a:t>
            </a:r>
            <a:r>
              <a:rPr lang="en-US" i="1" dirty="0" smtClean="0"/>
              <a:t>group</a:t>
            </a:r>
            <a:r>
              <a:rPr lang="en-US" dirty="0" smtClean="0"/>
              <a:t> are we talking about? We are not leaders in every group we are part of.</a:t>
            </a:r>
          </a:p>
          <a:p>
            <a:r>
              <a:rPr lang="en-US" dirty="0" err="1" smtClean="0"/>
              <a:t>Hybels</a:t>
            </a:r>
            <a:r>
              <a:rPr lang="en-US" dirty="0" smtClean="0"/>
              <a:t> and Stanley are both strong in evangelism and leadership. That is no accident. Evangelism or mission or “change” takes a leader—in that it is about steering a group beyond the status quo toward a common goal. I wonder if they are more “apostles” (sent evangelists) (1 </a:t>
            </a:r>
            <a:r>
              <a:rPr lang="en-US" dirty="0" err="1" smtClean="0"/>
              <a:t>Cor</a:t>
            </a:r>
            <a:r>
              <a:rPr lang="en-US" dirty="0" smtClean="0"/>
              <a:t> 12:28-29) than leadership (Rom 12:8). </a:t>
            </a:r>
          </a:p>
          <a:p>
            <a:endParaRPr lang="en-US" dirty="0"/>
          </a:p>
        </p:txBody>
      </p:sp>
    </p:spTree>
    <p:extLst>
      <p:ext uri="{BB962C8B-B14F-4D97-AF65-F5344CB8AC3E}">
        <p14:creationId xmlns:p14="http://schemas.microsoft.com/office/powerpoint/2010/main" val="19432082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ea typeface="+mj-ea"/>
                <a:cs typeface="+mj-cs"/>
              </a:rPr>
              <a:t>Bill George’s authentic leadership approach</a:t>
            </a:r>
            <a:endParaRPr lang="en-US" dirty="0">
              <a:ea typeface="+mj-ea"/>
              <a:cs typeface="+mj-cs"/>
            </a:endParaRPr>
          </a:p>
        </p:txBody>
      </p:sp>
      <p:sp>
        <p:nvSpPr>
          <p:cNvPr id="3" name="Content Placeholder 2"/>
          <p:cNvSpPr>
            <a:spLocks noGrp="1"/>
          </p:cNvSpPr>
          <p:nvPr>
            <p:ph idx="1"/>
          </p:nvPr>
        </p:nvSpPr>
        <p:spPr/>
        <p:txBody>
          <a:bodyPr rtlCol="0">
            <a:normAutofit lnSpcReduction="10000"/>
          </a:bodyPr>
          <a:lstStyle/>
          <a:p>
            <a:pPr marL="68580" indent="0">
              <a:buNone/>
              <a:defRPr/>
            </a:pPr>
            <a:r>
              <a:rPr lang="en-US" dirty="0" smtClean="0">
                <a:ea typeface="+mn-ea"/>
                <a:cs typeface="+mn-cs"/>
              </a:rPr>
              <a:t>Leaders should become more: </a:t>
            </a:r>
          </a:p>
          <a:p>
            <a:pPr indent="-274320">
              <a:buFont typeface="Wingdings 3" pitchFamily="18" charset="2"/>
              <a:buChar char=""/>
              <a:defRPr/>
            </a:pPr>
            <a:r>
              <a:rPr lang="en-US" dirty="0" smtClean="0">
                <a:ea typeface="+mn-ea"/>
                <a:cs typeface="+mn-cs"/>
              </a:rPr>
              <a:t>Purposeful</a:t>
            </a:r>
          </a:p>
          <a:p>
            <a:pPr indent="-274320">
              <a:buFont typeface="Wingdings 3" pitchFamily="18" charset="2"/>
              <a:buChar char=""/>
              <a:defRPr/>
            </a:pPr>
            <a:r>
              <a:rPr lang="en-US" dirty="0" smtClean="0">
                <a:ea typeface="+mn-ea"/>
                <a:cs typeface="+mn-cs"/>
              </a:rPr>
              <a:t>Value centered</a:t>
            </a:r>
          </a:p>
          <a:p>
            <a:pPr indent="-274320">
              <a:buFont typeface="Wingdings 3" pitchFamily="18" charset="2"/>
              <a:buChar char=""/>
              <a:defRPr/>
            </a:pPr>
            <a:r>
              <a:rPr lang="en-US" dirty="0" smtClean="0">
                <a:ea typeface="+mn-ea"/>
                <a:cs typeface="+mn-cs"/>
              </a:rPr>
              <a:t>Relational</a:t>
            </a:r>
          </a:p>
          <a:p>
            <a:pPr indent="-274320">
              <a:buFont typeface="Wingdings 3" pitchFamily="18" charset="2"/>
              <a:buChar char=""/>
              <a:defRPr/>
            </a:pPr>
            <a:r>
              <a:rPr lang="en-US" dirty="0" smtClean="0">
                <a:ea typeface="+mn-ea"/>
                <a:cs typeface="+mn-cs"/>
              </a:rPr>
              <a:t>Self-disciplined</a:t>
            </a:r>
          </a:p>
          <a:p>
            <a:pPr indent="-274320">
              <a:buFont typeface="Wingdings 3" pitchFamily="18" charset="2"/>
              <a:buChar char=""/>
              <a:defRPr/>
            </a:pPr>
            <a:r>
              <a:rPr lang="en-US" dirty="0" smtClean="0">
                <a:ea typeface="+mn-ea"/>
                <a:cs typeface="+mn-cs"/>
              </a:rPr>
              <a:t>Compassionate</a:t>
            </a:r>
          </a:p>
          <a:p>
            <a:pPr marL="68580" indent="0">
              <a:buNone/>
              <a:defRPr/>
            </a:pPr>
            <a:endParaRPr lang="en-US" dirty="0">
              <a:ea typeface="+mn-ea"/>
              <a:cs typeface="+mn-cs"/>
            </a:endParaRPr>
          </a:p>
          <a:p>
            <a:pPr indent="-274320">
              <a:buFont typeface="Wingdings 3" pitchFamily="18" charset="2"/>
              <a:buChar char=""/>
              <a:defRPr/>
            </a:pPr>
            <a:r>
              <a:rPr lang="en-US" dirty="0"/>
              <a:t>Peter G. </a:t>
            </a:r>
            <a:r>
              <a:rPr lang="en-US" dirty="0" err="1"/>
              <a:t>Northouse</a:t>
            </a:r>
            <a:r>
              <a:rPr lang="en-US" dirty="0"/>
              <a:t>, </a:t>
            </a:r>
            <a:r>
              <a:rPr lang="en-US" i="1" dirty="0"/>
              <a:t>Leadership: Theory and Practice</a:t>
            </a:r>
            <a:r>
              <a:rPr lang="en-US" dirty="0"/>
              <a:t>, 7th ed. (Thousand Oaks, CA: SAGE, 2016),  </a:t>
            </a:r>
            <a:r>
              <a:rPr lang="en-US" dirty="0" err="1"/>
              <a:t>ch.</a:t>
            </a:r>
            <a:r>
              <a:rPr lang="en-US" dirty="0"/>
              <a:t> </a:t>
            </a:r>
            <a:r>
              <a:rPr lang="en-US" dirty="0" smtClean="0"/>
              <a:t>9.</a:t>
            </a:r>
            <a:endParaRPr lang="en-US" dirty="0"/>
          </a:p>
        </p:txBody>
      </p:sp>
      <p:sp>
        <p:nvSpPr>
          <p:cNvPr id="61444"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21F2F367-E9D3-5B4C-88F7-E076E0D2A0DE}" type="slidenum">
              <a:rPr lang="en-US" sz="1100">
                <a:solidFill>
                  <a:srgbClr val="4D4D4D"/>
                </a:solidFill>
              </a:rPr>
              <a:pPr eaLnBrk="1" fontAlgn="base" hangingPunct="1">
                <a:spcBef>
                  <a:spcPct val="0"/>
                </a:spcBef>
                <a:spcAft>
                  <a:spcPct val="0"/>
                </a:spcAft>
              </a:pPr>
              <a:t>106</a:t>
            </a:fld>
            <a:endParaRPr lang="en-US" sz="1100">
              <a:solidFill>
                <a:srgbClr val="4D4D4D"/>
              </a:solidFill>
            </a:endParaRPr>
          </a:p>
        </p:txBody>
      </p:sp>
      <p:pic>
        <p:nvPicPr>
          <p:cNvPr id="5" name="Picture 4"/>
          <p:cNvPicPr>
            <a:picLocks noChangeAspect="1"/>
          </p:cNvPicPr>
          <p:nvPr/>
        </p:nvPicPr>
        <p:blipFill>
          <a:blip r:embed="rId2"/>
          <a:stretch>
            <a:fillRect/>
          </a:stretch>
        </p:blipFill>
        <p:spPr>
          <a:xfrm>
            <a:off x="6863750" y="1674519"/>
            <a:ext cx="3436745" cy="22911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2" descr="http://ecx.images-amazon.com/images/I/513rc1tf8DL._SX332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8667" y="4694558"/>
            <a:ext cx="1181536" cy="1765229"/>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2556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1" y="286605"/>
            <a:ext cx="5435797" cy="1450757"/>
          </a:xfrm>
        </p:spPr>
        <p:txBody>
          <a:bodyPr>
            <a:normAutofit fontScale="90000"/>
          </a:bodyPr>
          <a:lstStyle/>
          <a:p>
            <a:pPr>
              <a:defRPr/>
            </a:pPr>
            <a:r>
              <a:rPr lang="en-US" dirty="0" smtClean="0">
                <a:ea typeface="+mj-ea"/>
                <a:cs typeface="+mj-cs"/>
              </a:rPr>
              <a:t>Robert Terry’s authentic leadership approach</a:t>
            </a:r>
            <a:endParaRPr lang="en-US" dirty="0">
              <a:ea typeface="+mj-ea"/>
              <a:cs typeface="+mj-cs"/>
            </a:endParaRPr>
          </a:p>
        </p:txBody>
      </p:sp>
      <p:sp>
        <p:nvSpPr>
          <p:cNvPr id="3" name="Content Placeholder 2"/>
          <p:cNvSpPr>
            <a:spLocks noGrp="1"/>
          </p:cNvSpPr>
          <p:nvPr>
            <p:ph idx="1"/>
          </p:nvPr>
        </p:nvSpPr>
        <p:spPr/>
        <p:txBody>
          <a:bodyPr rtlCol="0">
            <a:normAutofit fontScale="92500" lnSpcReduction="20000"/>
          </a:bodyPr>
          <a:lstStyle/>
          <a:p>
            <a:pPr marL="68580" indent="0">
              <a:buNone/>
              <a:defRPr/>
            </a:pPr>
            <a:r>
              <a:rPr lang="en-US" dirty="0" smtClean="0">
                <a:ea typeface="+mn-ea"/>
                <a:cs typeface="+mn-cs"/>
              </a:rPr>
              <a:t>What is really, </a:t>
            </a:r>
            <a:r>
              <a:rPr lang="en-US" i="1" dirty="0" smtClean="0">
                <a:ea typeface="+mn-ea"/>
                <a:cs typeface="+mn-cs"/>
              </a:rPr>
              <a:t>really </a:t>
            </a:r>
            <a:r>
              <a:rPr lang="en-US" dirty="0" smtClean="0">
                <a:ea typeface="+mn-ea"/>
                <a:cs typeface="+mn-cs"/>
              </a:rPr>
              <a:t>going on? </a:t>
            </a:r>
          </a:p>
          <a:p>
            <a:pPr marL="68580" indent="0">
              <a:buNone/>
              <a:defRPr/>
            </a:pPr>
            <a:r>
              <a:rPr lang="en-US" dirty="0" smtClean="0">
                <a:ea typeface="+mn-ea"/>
                <a:cs typeface="+mn-cs"/>
              </a:rPr>
              <a:t>Assess employees’ organizational concerns in six categories: </a:t>
            </a:r>
          </a:p>
          <a:p>
            <a:pPr marL="525780" indent="-457200">
              <a:buFont typeface="Wingdings 3" pitchFamily="18" charset="2"/>
              <a:buAutoNum type="arabicPeriod"/>
              <a:defRPr/>
            </a:pPr>
            <a:r>
              <a:rPr lang="en-US" dirty="0" smtClean="0">
                <a:ea typeface="+mn-ea"/>
                <a:cs typeface="+mn-cs"/>
              </a:rPr>
              <a:t>Mission: Goals, objectives, and desires</a:t>
            </a:r>
          </a:p>
          <a:p>
            <a:pPr marL="525780" indent="-457200">
              <a:buFont typeface="Wingdings 3" pitchFamily="18" charset="2"/>
              <a:buAutoNum type="arabicPeriod"/>
              <a:defRPr/>
            </a:pPr>
            <a:r>
              <a:rPr lang="en-US" dirty="0" smtClean="0">
                <a:ea typeface="+mn-ea"/>
                <a:cs typeface="+mn-cs"/>
              </a:rPr>
              <a:t>Power: Energy, motivation, morale, and control</a:t>
            </a:r>
          </a:p>
          <a:p>
            <a:pPr marL="525780" indent="-457200">
              <a:buFont typeface="Wingdings 3" pitchFamily="18" charset="2"/>
              <a:buAutoNum type="arabicPeriod"/>
              <a:defRPr/>
            </a:pPr>
            <a:r>
              <a:rPr lang="en-US" dirty="0" smtClean="0">
                <a:ea typeface="+mn-ea"/>
                <a:cs typeface="+mn-cs"/>
              </a:rPr>
              <a:t>Structure: Systems, policies, and procedures</a:t>
            </a:r>
          </a:p>
          <a:p>
            <a:pPr marL="525780" indent="-457200">
              <a:buFont typeface="Wingdings 3" pitchFamily="18" charset="2"/>
              <a:buAutoNum type="arabicPeriod"/>
              <a:defRPr/>
            </a:pPr>
            <a:r>
              <a:rPr lang="en-US" dirty="0" smtClean="0">
                <a:ea typeface="+mn-ea"/>
                <a:cs typeface="+mn-cs"/>
              </a:rPr>
              <a:t>Resources: People, capital, information, equipment, and time</a:t>
            </a:r>
          </a:p>
          <a:p>
            <a:pPr marL="525780" indent="-457200">
              <a:buFont typeface="Wingdings 3" pitchFamily="18" charset="2"/>
              <a:buAutoNum type="arabicPeriod"/>
              <a:defRPr/>
            </a:pPr>
            <a:r>
              <a:rPr lang="en-US" dirty="0" smtClean="0">
                <a:ea typeface="+mn-ea"/>
                <a:cs typeface="+mn-cs"/>
              </a:rPr>
              <a:t>Existence: History and identity</a:t>
            </a:r>
          </a:p>
          <a:p>
            <a:pPr marL="525780" indent="-457200">
              <a:buFont typeface="Wingdings 3" pitchFamily="18" charset="2"/>
              <a:buAutoNum type="arabicPeriod"/>
              <a:defRPr/>
            </a:pPr>
            <a:r>
              <a:rPr lang="en-US" dirty="0" smtClean="0">
                <a:ea typeface="+mn-ea"/>
                <a:cs typeface="+mn-cs"/>
              </a:rPr>
              <a:t>Meaning: Guiding values, principles, and ethics</a:t>
            </a:r>
          </a:p>
          <a:p>
            <a:pPr marL="525780" indent="-457200">
              <a:buFont typeface="Wingdings 3" pitchFamily="18" charset="2"/>
              <a:buAutoNum type="arabicPeriod"/>
              <a:defRPr/>
            </a:pPr>
            <a:endParaRPr lang="en-US" dirty="0">
              <a:ea typeface="+mn-ea"/>
              <a:cs typeface="+mn-cs"/>
            </a:endParaRPr>
          </a:p>
          <a:p>
            <a:pPr indent="-274320">
              <a:buFont typeface="Wingdings 3" pitchFamily="18" charset="2"/>
              <a:buChar char=""/>
              <a:defRPr/>
            </a:pPr>
            <a:r>
              <a:rPr lang="en-US" dirty="0"/>
              <a:t>Peter G. </a:t>
            </a:r>
            <a:r>
              <a:rPr lang="en-US" dirty="0" err="1"/>
              <a:t>Northouse</a:t>
            </a:r>
            <a:r>
              <a:rPr lang="en-US" dirty="0"/>
              <a:t>, </a:t>
            </a:r>
            <a:r>
              <a:rPr lang="en-US" i="1" dirty="0"/>
              <a:t>Leadership: Theory and Practice</a:t>
            </a:r>
            <a:r>
              <a:rPr lang="en-US" dirty="0"/>
              <a:t>, 7th ed. (Thousand Oaks, CA: SAGE, 2016),  </a:t>
            </a:r>
            <a:r>
              <a:rPr lang="en-US" dirty="0" err="1"/>
              <a:t>ch.</a:t>
            </a:r>
            <a:r>
              <a:rPr lang="en-US" dirty="0"/>
              <a:t> </a:t>
            </a:r>
            <a:r>
              <a:rPr lang="en-US" dirty="0" smtClean="0"/>
              <a:t>9.</a:t>
            </a:r>
            <a:endParaRPr lang="en-US" dirty="0"/>
          </a:p>
        </p:txBody>
      </p:sp>
      <p:sp>
        <p:nvSpPr>
          <p:cNvPr id="83972"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62D6AE35-6948-CF41-A31E-A2039F9F654E}" type="slidenum">
              <a:rPr lang="en-US" sz="1100">
                <a:solidFill>
                  <a:srgbClr val="4D4D4D"/>
                </a:solidFill>
              </a:rPr>
              <a:pPr eaLnBrk="1" fontAlgn="base" hangingPunct="1">
                <a:spcBef>
                  <a:spcPct val="0"/>
                </a:spcBef>
                <a:spcAft>
                  <a:spcPct val="0"/>
                </a:spcAft>
              </a:pPr>
              <a:t>107</a:t>
            </a:fld>
            <a:endParaRPr lang="en-US" sz="1100">
              <a:solidFill>
                <a:srgbClr val="4D4D4D"/>
              </a:solidFill>
            </a:endParaRPr>
          </a:p>
        </p:txBody>
      </p:sp>
      <p:pic>
        <p:nvPicPr>
          <p:cNvPr id="6" name="Picture 5"/>
          <p:cNvPicPr>
            <a:picLocks noChangeAspect="1"/>
          </p:cNvPicPr>
          <p:nvPr/>
        </p:nvPicPr>
        <p:blipFill rotWithShape="1">
          <a:blip r:embed="rId2"/>
          <a:srcRect l="4962" t="1792" r="3774" b="4491"/>
          <a:stretch/>
        </p:blipFill>
        <p:spPr>
          <a:xfrm>
            <a:off x="8050187" y="193926"/>
            <a:ext cx="2355270" cy="17946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2" descr="http://ecx.images-amazon.com/images/I/513rc1tf8DL._SX332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8667" y="4694558"/>
            <a:ext cx="1181536" cy="1765229"/>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338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ea typeface="+mj-ea"/>
                <a:cs typeface="+mj-cs"/>
              </a:rPr>
              <a:t>Carl Jung and Personality Types</a:t>
            </a:r>
            <a:endParaRPr lang="en-US" dirty="0">
              <a:ea typeface="+mj-ea"/>
              <a:cs typeface="+mj-cs"/>
            </a:endParaRPr>
          </a:p>
        </p:txBody>
      </p:sp>
      <p:sp>
        <p:nvSpPr>
          <p:cNvPr id="3" name="Content Placeholder 2"/>
          <p:cNvSpPr>
            <a:spLocks noGrp="1"/>
          </p:cNvSpPr>
          <p:nvPr>
            <p:ph idx="1"/>
          </p:nvPr>
        </p:nvSpPr>
        <p:spPr/>
        <p:txBody>
          <a:bodyPr rtlCol="0">
            <a:normAutofit/>
          </a:bodyPr>
          <a:lstStyle/>
          <a:p>
            <a:pPr indent="-274320">
              <a:buFont typeface="Wingdings 3" pitchFamily="18" charset="2"/>
              <a:buChar char=""/>
              <a:defRPr/>
            </a:pPr>
            <a:r>
              <a:rPr lang="en-US" dirty="0" smtClean="0">
                <a:ea typeface="+mn-ea"/>
                <a:cs typeface="+mn-cs"/>
              </a:rPr>
              <a:t>Extraversion versus introversion</a:t>
            </a:r>
          </a:p>
          <a:p>
            <a:pPr indent="-274320">
              <a:buFont typeface="Wingdings 3" pitchFamily="18" charset="2"/>
              <a:buChar char=""/>
              <a:defRPr/>
            </a:pPr>
            <a:r>
              <a:rPr lang="en-US" dirty="0" smtClean="0">
                <a:ea typeface="+mn-ea"/>
                <a:cs typeface="+mn-cs"/>
              </a:rPr>
              <a:t>Sensing versus intuiting</a:t>
            </a:r>
          </a:p>
          <a:p>
            <a:pPr indent="-274320">
              <a:buFont typeface="Wingdings 3" pitchFamily="18" charset="2"/>
              <a:buChar char=""/>
              <a:defRPr/>
            </a:pPr>
            <a:r>
              <a:rPr lang="en-US" dirty="0" smtClean="0">
                <a:ea typeface="+mn-ea"/>
                <a:cs typeface="+mn-cs"/>
              </a:rPr>
              <a:t>Thinking versus feeling</a:t>
            </a:r>
          </a:p>
          <a:p>
            <a:pPr indent="-274320">
              <a:buFont typeface="Wingdings 3" pitchFamily="18" charset="2"/>
              <a:buChar char=""/>
              <a:defRPr/>
            </a:pPr>
            <a:r>
              <a:rPr lang="en-US" dirty="0" smtClean="0">
                <a:ea typeface="+mn-ea"/>
                <a:cs typeface="+mn-cs"/>
              </a:rPr>
              <a:t>Judging versus perceiving </a:t>
            </a:r>
          </a:p>
          <a:p>
            <a:pPr marL="68580" indent="0">
              <a:buNone/>
              <a:defRPr/>
            </a:pPr>
            <a:endParaRPr lang="en-US" dirty="0">
              <a:ea typeface="+mn-ea"/>
              <a:cs typeface="+mn-cs"/>
            </a:endParaRPr>
          </a:p>
          <a:p>
            <a:pPr indent="-274320">
              <a:buFont typeface="Wingdings 3" pitchFamily="18" charset="2"/>
              <a:buChar char=""/>
              <a:defRPr/>
            </a:pPr>
            <a:r>
              <a:rPr lang="en-US" dirty="0"/>
              <a:t>Peter G. </a:t>
            </a:r>
            <a:r>
              <a:rPr lang="en-US" dirty="0" err="1"/>
              <a:t>Northouse</a:t>
            </a:r>
            <a:r>
              <a:rPr lang="en-US" dirty="0"/>
              <a:t>, </a:t>
            </a:r>
            <a:r>
              <a:rPr lang="en-US" i="1" dirty="0"/>
              <a:t>Leadership: Theory and Practice</a:t>
            </a:r>
            <a:r>
              <a:rPr lang="en-US" dirty="0"/>
              <a:t>, 7th ed. (Thousand Oaks, CA: SAGE, 2016),  </a:t>
            </a:r>
            <a:r>
              <a:rPr lang="en-US" dirty="0" err="1"/>
              <a:t>ch.</a:t>
            </a:r>
            <a:r>
              <a:rPr lang="en-US" dirty="0"/>
              <a:t> </a:t>
            </a:r>
            <a:r>
              <a:rPr lang="en-US" dirty="0" smtClean="0"/>
              <a:t>12.</a:t>
            </a:r>
            <a:endParaRPr lang="en-US" dirty="0"/>
          </a:p>
        </p:txBody>
      </p:sp>
      <p:sp>
        <p:nvSpPr>
          <p:cNvPr id="62468"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555D5347-728E-EE44-A365-A64EC2ACB477}" type="slidenum">
              <a:rPr lang="en-US" sz="1100">
                <a:solidFill>
                  <a:srgbClr val="4D4D4D"/>
                </a:solidFill>
              </a:rPr>
              <a:pPr eaLnBrk="1" fontAlgn="base" hangingPunct="1">
                <a:spcBef>
                  <a:spcPct val="0"/>
                </a:spcBef>
                <a:spcAft>
                  <a:spcPct val="0"/>
                </a:spcAft>
              </a:pPr>
              <a:t>108</a:t>
            </a:fld>
            <a:endParaRPr lang="en-US" sz="1100">
              <a:solidFill>
                <a:srgbClr val="4D4D4D"/>
              </a:solidFill>
            </a:endParaRPr>
          </a:p>
        </p:txBody>
      </p:sp>
      <p:pic>
        <p:nvPicPr>
          <p:cNvPr id="6" name="Picture 2" descr="http://ecx.images-amazon.com/images/I/513rc1tf8DL._SX332_BO1,204,203,2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8667" y="4694558"/>
            <a:ext cx="1181536" cy="1765229"/>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72943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1" y="286605"/>
            <a:ext cx="6314687" cy="1450757"/>
          </a:xfrm>
        </p:spPr>
        <p:txBody>
          <a:bodyPr>
            <a:normAutofit fontScale="90000"/>
          </a:bodyPr>
          <a:lstStyle/>
          <a:p>
            <a:pPr>
              <a:defRPr/>
            </a:pPr>
            <a:r>
              <a:rPr lang="en-US" dirty="0" smtClean="0">
                <a:ea typeface="+mj-ea"/>
                <a:cs typeface="+mj-cs"/>
              </a:rPr>
              <a:t>Daniel Goleman: Great leaders have high Emotional Intelligence</a:t>
            </a:r>
            <a:endParaRPr lang="en-US" dirty="0">
              <a:ea typeface="+mj-ea"/>
              <a:cs typeface="+mj-cs"/>
            </a:endParaRPr>
          </a:p>
        </p:txBody>
      </p:sp>
      <p:sp>
        <p:nvSpPr>
          <p:cNvPr id="3" name="Content Placeholder 2"/>
          <p:cNvSpPr>
            <a:spLocks noGrp="1"/>
          </p:cNvSpPr>
          <p:nvPr>
            <p:ph idx="1"/>
          </p:nvPr>
        </p:nvSpPr>
        <p:spPr/>
        <p:txBody>
          <a:bodyPr rtlCol="0">
            <a:normAutofit lnSpcReduction="10000"/>
          </a:bodyPr>
          <a:lstStyle/>
          <a:p>
            <a:pPr indent="-274320">
              <a:buFont typeface="Wingdings 3" pitchFamily="18" charset="2"/>
              <a:buChar char=""/>
              <a:defRPr/>
            </a:pPr>
            <a:endParaRPr lang="en-US" dirty="0" smtClean="0">
              <a:ea typeface="+mn-ea"/>
              <a:cs typeface="+mn-cs"/>
            </a:endParaRPr>
          </a:p>
          <a:p>
            <a:pPr indent="-274320">
              <a:buFont typeface="Wingdings 3" pitchFamily="18" charset="2"/>
              <a:buChar char=""/>
              <a:defRPr/>
            </a:pPr>
            <a:r>
              <a:rPr lang="en-US" dirty="0">
                <a:ea typeface="+mn-ea"/>
                <a:cs typeface="+mn-cs"/>
              </a:rPr>
              <a:t>Self-awareness</a:t>
            </a:r>
          </a:p>
          <a:p>
            <a:pPr indent="-274320">
              <a:buFont typeface="Wingdings 3" pitchFamily="18" charset="2"/>
              <a:buChar char=""/>
              <a:defRPr/>
            </a:pPr>
            <a:r>
              <a:rPr lang="en-US" dirty="0">
                <a:ea typeface="+mn-ea"/>
                <a:cs typeface="+mn-cs"/>
              </a:rPr>
              <a:t>Self-regulation</a:t>
            </a:r>
          </a:p>
          <a:p>
            <a:pPr indent="-274320">
              <a:buFont typeface="Wingdings 3" pitchFamily="18" charset="2"/>
              <a:buChar char=""/>
              <a:defRPr/>
            </a:pPr>
            <a:r>
              <a:rPr lang="en-US" dirty="0">
                <a:ea typeface="+mn-ea"/>
                <a:cs typeface="+mn-cs"/>
              </a:rPr>
              <a:t>Motivation</a:t>
            </a:r>
          </a:p>
          <a:p>
            <a:pPr indent="-274320">
              <a:buFont typeface="Wingdings 3" pitchFamily="18" charset="2"/>
              <a:buChar char=""/>
              <a:defRPr/>
            </a:pPr>
            <a:r>
              <a:rPr lang="en-US" dirty="0">
                <a:ea typeface="+mn-ea"/>
                <a:cs typeface="+mn-cs"/>
              </a:rPr>
              <a:t>Empathy</a:t>
            </a:r>
          </a:p>
          <a:p>
            <a:pPr indent="-274320">
              <a:buFont typeface="Wingdings 3" pitchFamily="18" charset="2"/>
              <a:buChar char=""/>
              <a:defRPr/>
            </a:pPr>
            <a:r>
              <a:rPr lang="en-US" dirty="0">
                <a:ea typeface="+mn-ea"/>
                <a:cs typeface="+mn-cs"/>
              </a:rPr>
              <a:t>Social skill</a:t>
            </a:r>
          </a:p>
          <a:p>
            <a:pPr marL="68580" indent="0">
              <a:buNone/>
              <a:defRPr/>
            </a:pPr>
            <a:endParaRPr lang="en-US" dirty="0">
              <a:ea typeface="+mn-ea"/>
              <a:cs typeface="+mn-cs"/>
            </a:endParaRPr>
          </a:p>
          <a:p>
            <a:pPr indent="-274320">
              <a:buFont typeface="Wingdings 3" pitchFamily="18" charset="2"/>
              <a:buChar char=""/>
              <a:defRPr/>
            </a:pPr>
            <a:r>
              <a:rPr lang="en-US" dirty="0" smtClean="0">
                <a:ea typeface="+mn-ea"/>
                <a:cs typeface="+mn-cs"/>
              </a:rPr>
              <a:t>Daniel </a:t>
            </a:r>
            <a:r>
              <a:rPr lang="en-US" dirty="0" err="1">
                <a:ea typeface="+mn-ea"/>
                <a:cs typeface="+mn-cs"/>
              </a:rPr>
              <a:t>Goleman</a:t>
            </a:r>
            <a:r>
              <a:rPr lang="en-US" dirty="0">
                <a:ea typeface="+mn-ea"/>
                <a:cs typeface="+mn-cs"/>
              </a:rPr>
              <a:t>, "What Makes a Leader?," </a:t>
            </a:r>
            <a:r>
              <a:rPr lang="en-US" i="1" dirty="0">
                <a:ea typeface="+mn-ea"/>
                <a:cs typeface="+mn-cs"/>
              </a:rPr>
              <a:t>Harvard Business Review</a:t>
            </a:r>
            <a:r>
              <a:rPr lang="en-US" dirty="0">
                <a:ea typeface="+mn-ea"/>
                <a:cs typeface="+mn-cs"/>
              </a:rPr>
              <a:t> 76, no. 6 (</a:t>
            </a:r>
            <a:r>
              <a:rPr lang="en-US" dirty="0" smtClean="0">
                <a:ea typeface="+mn-ea"/>
                <a:cs typeface="+mn-cs"/>
              </a:rPr>
              <a:t>1998): 95.</a:t>
            </a:r>
          </a:p>
        </p:txBody>
      </p:sp>
      <p:sp>
        <p:nvSpPr>
          <p:cNvPr id="39941"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FD5B2BC3-C3E3-9E46-8E7A-0C4B3224D112}" type="slidenum">
              <a:rPr lang="en-US" sz="1100">
                <a:solidFill>
                  <a:srgbClr val="4D4D4D"/>
                </a:solidFill>
              </a:rPr>
              <a:pPr eaLnBrk="1" fontAlgn="base" hangingPunct="1">
                <a:spcBef>
                  <a:spcPct val="0"/>
                </a:spcBef>
                <a:spcAft>
                  <a:spcPct val="0"/>
                </a:spcAft>
              </a:pPr>
              <a:t>109</a:t>
            </a:fld>
            <a:endParaRPr lang="en-US" sz="1100">
              <a:solidFill>
                <a:srgbClr val="4D4D4D"/>
              </a:solidFill>
            </a:endParaRPr>
          </a:p>
        </p:txBody>
      </p:sp>
      <p:pic>
        <p:nvPicPr>
          <p:cNvPr id="5" name="Picture 4"/>
          <p:cNvPicPr>
            <a:picLocks noChangeAspect="1"/>
          </p:cNvPicPr>
          <p:nvPr/>
        </p:nvPicPr>
        <p:blipFill>
          <a:blip r:embed="rId2"/>
          <a:stretch>
            <a:fillRect/>
          </a:stretch>
        </p:blipFill>
        <p:spPr>
          <a:xfrm>
            <a:off x="9084946" y="494290"/>
            <a:ext cx="1144587" cy="17176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8464" y="2974589"/>
            <a:ext cx="2514600" cy="1373104"/>
          </a:xfrm>
          <a:prstGeom prst="rect">
            <a:avLst/>
          </a:prstGeom>
          <a:ln>
            <a:noFill/>
          </a:ln>
          <a:effectLst>
            <a:outerShdw blurRad="76200" dir="18900000" sy="23000" kx="-1200000" algn="bl" rotWithShape="0">
              <a:prstClr val="black">
                <a:alpha val="20000"/>
              </a:prstClr>
            </a:outerShdw>
          </a:effectLst>
          <a:scene3d>
            <a:camera prst="perspectiveFront" fov="5100000">
              <a:rot lat="0" lon="19499986"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3192741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tale of two bosses: Slide </a:t>
            </a:r>
            <a:r>
              <a:rPr lang="en-US" dirty="0" smtClean="0"/>
              <a:t>2 </a:t>
            </a:r>
            <a:r>
              <a:rPr lang="en-US" dirty="0"/>
              <a:t>of 3</a:t>
            </a:r>
          </a:p>
        </p:txBody>
      </p:sp>
      <p:sp>
        <p:nvSpPr>
          <p:cNvPr id="6" name="Content Placeholder 5"/>
          <p:cNvSpPr>
            <a:spLocks noGrp="1"/>
          </p:cNvSpPr>
          <p:nvPr>
            <p:ph idx="1"/>
          </p:nvPr>
        </p:nvSpPr>
        <p:spPr/>
        <p:txBody>
          <a:bodyPr>
            <a:normAutofit/>
          </a:bodyPr>
          <a:lstStyle/>
          <a:p>
            <a:r>
              <a:rPr lang="en-US" dirty="0" smtClean="0"/>
              <a:t>Alan: I don’t know if I’m going to sound ungrateful here. My boss is certainly a nice guy. He’s friendly. He chats with people. He’s always saying he has a great staff. In contrast to your boss, it is hard for me to imagine him ever firing anyone ever. The problem I suppose is that the organization has been bleeding financially for a while now. It’s pretty bad. And when I go to our organization’s meetings, it seems to me we are pretty much doing the same old, same old things. At almost every meeting, it dawns on me again that we are in trouble—that there is no way we are pulling out of this dive. Our discussions are not even close to being as urgent and organized as they would need to be for us to deal with what we’re facing. </a:t>
            </a:r>
          </a:p>
        </p:txBody>
      </p:sp>
    </p:spTree>
    <p:extLst>
      <p:ext uri="{BB962C8B-B14F-4D97-AF65-F5344CB8AC3E}">
        <p14:creationId xmlns:p14="http://schemas.microsoft.com/office/powerpoint/2010/main" val="6671851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5906314" cy="1450757"/>
          </a:xfrm>
        </p:spPr>
        <p:txBody>
          <a:bodyPr>
            <a:normAutofit fontScale="90000"/>
          </a:bodyPr>
          <a:lstStyle/>
          <a:p>
            <a:pPr>
              <a:defRPr/>
            </a:pPr>
            <a:r>
              <a:rPr lang="en-US" dirty="0" smtClean="0">
                <a:ea typeface="+mj-ea"/>
                <a:cs typeface="+mj-cs"/>
              </a:rPr>
              <a:t>Pete </a:t>
            </a:r>
            <a:r>
              <a:rPr lang="en-US" dirty="0" err="1" smtClean="0">
                <a:ea typeface="+mj-ea"/>
                <a:cs typeface="+mj-cs"/>
              </a:rPr>
              <a:t>Scazzero</a:t>
            </a:r>
            <a:r>
              <a:rPr lang="en-US" dirty="0" smtClean="0">
                <a:ea typeface="+mj-ea"/>
                <a:cs typeface="+mj-cs"/>
              </a:rPr>
              <a:t> on the </a:t>
            </a:r>
            <a:r>
              <a:rPr lang="en-US" dirty="0"/>
              <a:t>l</a:t>
            </a:r>
            <a:r>
              <a:rPr lang="en-US" dirty="0" smtClean="0">
                <a:ea typeface="+mj-ea"/>
                <a:cs typeface="+mj-cs"/>
              </a:rPr>
              <a:t>eader’s emotional health</a:t>
            </a:r>
            <a:endParaRPr lang="en-US" dirty="0">
              <a:ea typeface="+mj-ea"/>
              <a:cs typeface="+mj-cs"/>
            </a:endParaRPr>
          </a:p>
        </p:txBody>
      </p:sp>
      <p:sp>
        <p:nvSpPr>
          <p:cNvPr id="3" name="Content Placeholder 2"/>
          <p:cNvSpPr>
            <a:spLocks noGrp="1"/>
          </p:cNvSpPr>
          <p:nvPr>
            <p:ph idx="1"/>
          </p:nvPr>
        </p:nvSpPr>
        <p:spPr>
          <a:xfrm>
            <a:off x="2346960" y="1845734"/>
            <a:ext cx="6390203" cy="4404146"/>
          </a:xfrm>
        </p:spPr>
        <p:txBody>
          <a:bodyPr rtlCol="0">
            <a:normAutofit fontScale="70000" lnSpcReduction="20000"/>
          </a:bodyPr>
          <a:lstStyle/>
          <a:p>
            <a:pPr indent="-274320">
              <a:buFont typeface="Wingdings 3" pitchFamily="18" charset="2"/>
              <a:buChar char=""/>
              <a:defRPr/>
            </a:pPr>
            <a:r>
              <a:rPr lang="en-US" dirty="0" smtClean="0">
                <a:ea typeface="+mn-ea"/>
                <a:cs typeface="+mn-cs"/>
              </a:rPr>
              <a:t>“We always seems to have too much to do in too little time. While the church was an exciting place to be, it was not a joy to be in leadership . . . There was a high turnover of staff and leaders.”</a:t>
            </a:r>
          </a:p>
          <a:p>
            <a:pPr indent="-274320">
              <a:buFont typeface="Wingdings 3" pitchFamily="18" charset="2"/>
              <a:buChar char=""/>
              <a:defRPr/>
            </a:pPr>
            <a:r>
              <a:rPr lang="en-US" dirty="0" smtClean="0">
                <a:ea typeface="+mn-ea"/>
                <a:cs typeface="+mn-cs"/>
              </a:rPr>
              <a:t>“My hell was that inside I was deeply wounded and angry. These feelings gave way to hate.”</a:t>
            </a:r>
          </a:p>
          <a:p>
            <a:pPr indent="-274320">
              <a:buFont typeface="Wingdings 3" pitchFamily="18" charset="2"/>
              <a:buChar char=""/>
              <a:defRPr/>
            </a:pPr>
            <a:r>
              <a:rPr lang="en-US" dirty="0" smtClean="0">
                <a:ea typeface="+mn-ea"/>
                <a:cs typeface="+mn-cs"/>
              </a:rPr>
              <a:t>“I struggled to be honest with how I presented the situation to others. I had a terrible habit of embellishing or editing the truth lest people get upset.” </a:t>
            </a:r>
          </a:p>
          <a:p>
            <a:pPr indent="-274320">
              <a:buFont typeface="Wingdings 3" pitchFamily="18" charset="2"/>
              <a:buChar char=""/>
              <a:defRPr/>
            </a:pPr>
            <a:r>
              <a:rPr lang="en-US" dirty="0" smtClean="0">
                <a:ea typeface="+mn-ea"/>
                <a:cs typeface="+mn-cs"/>
              </a:rPr>
              <a:t>“Examining my heart revealed a mixed set of drives. Part of my passion was for God’s glory. Other parts were driven by a complex set of motives that I did not have the tools or time to sort out.”</a:t>
            </a:r>
          </a:p>
          <a:p>
            <a:pPr indent="-274320">
              <a:buFont typeface="Wingdings 3" pitchFamily="18" charset="2"/>
              <a:buChar char=""/>
              <a:defRPr/>
            </a:pPr>
            <a:r>
              <a:rPr lang="en-US" dirty="0">
                <a:ea typeface="+mn-ea"/>
                <a:cs typeface="+mn-cs"/>
              </a:rPr>
              <a:t>Peter </a:t>
            </a:r>
            <a:r>
              <a:rPr lang="en-US" dirty="0" err="1">
                <a:ea typeface="+mn-ea"/>
                <a:cs typeface="+mn-cs"/>
              </a:rPr>
              <a:t>Scazzero</a:t>
            </a:r>
            <a:r>
              <a:rPr lang="en-US" dirty="0">
                <a:ea typeface="+mn-ea"/>
                <a:cs typeface="+mn-cs"/>
              </a:rPr>
              <a:t> and Warren Bird, </a:t>
            </a:r>
            <a:r>
              <a:rPr lang="en-US" i="1" dirty="0">
                <a:ea typeface="+mn-ea"/>
                <a:cs typeface="+mn-cs"/>
              </a:rPr>
              <a:t>The Emotionally Healthy Church: A Strategy for Discipleship That Actually Changes Lives</a:t>
            </a:r>
            <a:r>
              <a:rPr lang="en-US" dirty="0">
                <a:ea typeface="+mn-ea"/>
                <a:cs typeface="+mn-cs"/>
              </a:rPr>
              <a:t>, Expanded ed. (Grand Rapids, Mich.: Zondervan, 2010</a:t>
            </a:r>
            <a:r>
              <a:rPr lang="en-US" dirty="0" smtClean="0">
                <a:ea typeface="+mn-ea"/>
                <a:cs typeface="+mn-cs"/>
              </a:rPr>
              <a:t>), 26, 28, 29, 32. </a:t>
            </a:r>
            <a:endParaRPr lang="en-US" dirty="0">
              <a:ea typeface="+mn-ea"/>
              <a:cs typeface="+mn-cs"/>
            </a:endParaRPr>
          </a:p>
        </p:txBody>
      </p:sp>
      <p:sp>
        <p:nvSpPr>
          <p:cNvPr id="40965"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79323D45-58B3-2543-9857-CFE132D7C53A}" type="slidenum">
              <a:rPr lang="en-US" sz="1100">
                <a:solidFill>
                  <a:srgbClr val="4D4D4D"/>
                </a:solidFill>
              </a:rPr>
              <a:pPr eaLnBrk="1" fontAlgn="base" hangingPunct="1">
                <a:spcBef>
                  <a:spcPct val="0"/>
                </a:spcBef>
                <a:spcAft>
                  <a:spcPct val="0"/>
                </a:spcAft>
              </a:pPr>
              <a:t>110</a:t>
            </a:fld>
            <a:endParaRPr lang="en-US" sz="1100">
              <a:solidFill>
                <a:srgbClr val="4D4D4D"/>
              </a:solidFill>
            </a:endParaRPr>
          </a:p>
        </p:txBody>
      </p:sp>
      <p:pic>
        <p:nvPicPr>
          <p:cNvPr id="4" name="Picture 3"/>
          <p:cNvPicPr>
            <a:picLocks noChangeAspect="1"/>
          </p:cNvPicPr>
          <p:nvPr/>
        </p:nvPicPr>
        <p:blipFill rotWithShape="1">
          <a:blip r:embed="rId2"/>
          <a:srcRect l="19378" t="9243" r="17923" b="24336"/>
          <a:stretch/>
        </p:blipFill>
        <p:spPr>
          <a:xfrm>
            <a:off x="8451241" y="348787"/>
            <a:ext cx="1965303" cy="13885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3"/>
          <a:stretch>
            <a:fillRect/>
          </a:stretch>
        </p:blipFill>
        <p:spPr>
          <a:xfrm>
            <a:off x="8737162" y="2328054"/>
            <a:ext cx="1408382" cy="2124745"/>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143530652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Gifts</a:t>
            </a:r>
            <a:endParaRPr lang="en-US" dirty="0"/>
          </a:p>
        </p:txBody>
      </p:sp>
      <p:pic>
        <p:nvPicPr>
          <p:cNvPr id="1026" name="Picture 2" descr="https://lh3.googleusercontent.com/Y-tSwWA9UioFNczqtsubAO1A0_wvNqR4_T8vtbkrWsQyMvi5bAxq9FrlZPR6yy4Z_qZePfgilet4nMA-p26yAy7_F91bsyEiTXzZqPGcPtcO9BQMxUYZTugxTiMPVEsD9ndfwB7odPVF--gHmgkSkNAshPrC3n5gnTaGneTXplfz2I9rsYQ-r-5P5BseeA7x7Ll7fbSer_7x2P5wASQHHD6YwCZj01g2ObLOvb_-xYg2HeXPT9io6T8h-o8RpfcxYVEV_AMqfoIHj-ZdLx73Gzy4TvN1aECVezUKLAPvOEz2_4rNwoYa2L5CV7a-cIyRIOTE6_x9KyU4P4EfYWiyuLox84J-klXtSwFnVQ9MLdDQdZqqsjSj3sg9qFbDAvmgNr3qLUNl0guhUb4BWPWYtfaWJE5a8WAwSkpf1KB2a-cJ720VrBfm2FlV9WrNHnb9wBmDpWvZ436durQnubh-L1BCQptJQJdSYZHz0PMyPcy6m_QJ0h6RRkBhasGKBCJ_d8zmKZdL2btfJgLOgsZ297r5gAzRoY4H9PM6nboRy6n2=w1144-h643-n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520" y="1825625"/>
            <a:ext cx="773496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8302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career direction</a:t>
            </a:r>
            <a:endParaRPr lang="en-US" dirty="0"/>
          </a:p>
        </p:txBody>
      </p:sp>
      <p:pic>
        <p:nvPicPr>
          <p:cNvPr id="2050" name="Picture 2" descr="https://lh3.googleusercontent.com/QVRH2l6vaSD8RvdUKiABEoQ8JtzM2UA1jbILdSb4aeMUGlFid4LO6O4f88AxJJVSFg8ybcwC8xLZYyyGAwEMqywmiEkWqj4ZTFXrWmxcKQ514LkwIqiu7D1cOAI65NlCkrwXLUPgXpKMX-WOwi_DuHGOOLJFVCNTGHLEonV66lVMswTlYqTuEtTZySkcJsL95CDrKywdIxS4uw5uv0W5s7IeHumHh7iTcmVmD2QTBzw5uzjo-veWHOs6PgkrJrEQZqB1PXd69qekzk3Xh5uGs9pg8EOeQlGJJUYv-tq-F8ymYClHnUylVMIAoM8i1g4DjaTMYEJP5r92Zr5ysISwbT_omzofH4K-nQ-nyKZPogeDyXRCTRE-3yAoh6Er2X1ZAO-AgZXcJ8CxIWd2pd-NwkWbSMSKwIjwJ2HUuXoX4gLxukVynN2aPpaclXkymUi3g-vcLapyDvulp0txML2OKkfrMaheAa1WxfBdvaZg0OPV9qQ0VeVyLDFGMYxMCIXOKLI8K7DkAz8pt0ed_PKXJH54nmUBOxbQn7Wz4RPJRNrW=w1144-h643-n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520" y="1825625"/>
            <a:ext cx="773496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3167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on gifts</a:t>
            </a:r>
            <a:endParaRPr lang="en-US" dirty="0"/>
          </a:p>
        </p:txBody>
      </p:sp>
      <p:pic>
        <p:nvPicPr>
          <p:cNvPr id="3074" name="Picture 2" descr="https://lh3.googleusercontent.com/ZmDWogbBXVISXOUata7gtWl5wqZxFhHLtcpCqcFOhL0QHEoi5OFUYPEwLRhHamMDXsNf0_vYEGl7OUkZwqp5poTovhnBFmXDjGBl--8_An0_zgu7wFbSpyCiGslfY8A-iPYOVSHARk7S52LbnnW6rUh2Dz-_yh7XyLtf1M1w66292KtBj8Lw29-pqo9DNkxHEqqBhfPZ579v3oiwe9HyNX6TVy4bPUS2iC7T87xV4u_X1XWZZXQutiE2u28uVB7t_tRh9DX2oDUFLeOwbXpUgflrtdXOmR_z2n4lrY3WBBhod_Cx_SvVgfWdSShhitwtAbxgFe-yMUbVrZxNk9J9ETJlM88oVXP9Ns2Ud0G9B4xVsnxijHc7r30YENZInoj0AuXrep0zBOLEOIZcs_JRDFmLW2oVPnE1VQmA5BoUhTTezcaL4hBEYsFA7aDQB6x3RM5en78W_o95UL5q6BGHGpyT99pdLxUlE0-KW8Aw9gRStPWOFPbvqv2bgrEgk4diSvR0_5CCkUESQ9tb_rcVp8eL66UcnX5Jr-lNDf3V82KJ=w1144-h643-n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520" y="1825625"/>
            <a:ext cx="773496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4996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Next time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32362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approach of a great leader: Innovation, Discipline, and Results.</a:t>
            </a:r>
          </a:p>
        </p:txBody>
      </p:sp>
      <p:sp>
        <p:nvSpPr>
          <p:cNvPr id="3" name="Content Placeholder 2"/>
          <p:cNvSpPr>
            <a:spLocks noGrp="1"/>
          </p:cNvSpPr>
          <p:nvPr>
            <p:ph idx="1"/>
          </p:nvPr>
        </p:nvSpPr>
        <p:spPr/>
        <p:txBody>
          <a:bodyPr/>
          <a:lstStyle/>
          <a:p>
            <a:r>
              <a:rPr lang="en-US" dirty="0"/>
              <a:t>Nov 15. Title: The approach of a great leader: Innovation, Discipline, and Results. Text: 1 Peter 3:8-18. Topics: Savvy in a wild world. Perseverance. Neither optimism nor pessimism. Navigating through the gauntlet of organizational chaos.  </a:t>
            </a:r>
          </a:p>
          <a:p>
            <a:endParaRPr lang="en-US" dirty="0"/>
          </a:p>
        </p:txBody>
      </p:sp>
    </p:spTree>
    <p:extLst>
      <p:ext uri="{BB962C8B-B14F-4D97-AF65-F5344CB8AC3E}">
        <p14:creationId xmlns:p14="http://schemas.microsoft.com/office/powerpoint/2010/main" val="3121478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tale of two bosses: Slide </a:t>
            </a:r>
            <a:r>
              <a:rPr lang="en-US" dirty="0" smtClean="0"/>
              <a:t>3 </a:t>
            </a:r>
            <a:r>
              <a:rPr lang="en-US" dirty="0"/>
              <a:t>of 3</a:t>
            </a:r>
          </a:p>
        </p:txBody>
      </p:sp>
      <p:sp>
        <p:nvSpPr>
          <p:cNvPr id="6" name="Content Placeholder 5"/>
          <p:cNvSpPr>
            <a:spLocks noGrp="1"/>
          </p:cNvSpPr>
          <p:nvPr>
            <p:ph idx="1"/>
          </p:nvPr>
        </p:nvSpPr>
        <p:spPr/>
        <p:txBody>
          <a:bodyPr>
            <a:normAutofit/>
          </a:bodyPr>
          <a:lstStyle/>
          <a:p>
            <a:r>
              <a:rPr lang="en-US" dirty="0" smtClean="0"/>
              <a:t>Jeff: Ouch. It makes me a little grateful for my hard-driving boss—though I wouldn’t mind not worrying about losing my job for a little while. </a:t>
            </a:r>
          </a:p>
          <a:p>
            <a:r>
              <a:rPr lang="en-US" dirty="0" smtClean="0"/>
              <a:t>Alan: Yeah. My job is pretty stable but there is also something a little soul-killing about seeing the organization just drift off like this. Sometimes clients and customers ask me about poor quality they notice. I shrug and say “Yeah, I know it isn’t great. We’re working on that.” But then it occurs to me that they’re just seeing the tip of the iceberg. There are like a million of those things that need to change. </a:t>
            </a:r>
          </a:p>
        </p:txBody>
      </p:sp>
    </p:spTree>
    <p:extLst>
      <p:ext uri="{BB962C8B-B14F-4D97-AF65-F5344CB8AC3E}">
        <p14:creationId xmlns:p14="http://schemas.microsoft.com/office/powerpoint/2010/main" val="1584860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React</a:t>
            </a:r>
            <a:r>
              <a:rPr lang="en-US" dirty="0" smtClean="0"/>
              <a:t> to this scenario about the two types of leaders </a:t>
            </a:r>
            <a:endParaRPr lang="en-US" dirty="0"/>
          </a:p>
        </p:txBody>
      </p:sp>
      <p:sp>
        <p:nvSpPr>
          <p:cNvPr id="3" name="Content Placeholder 2"/>
          <p:cNvSpPr>
            <a:spLocks noGrp="1"/>
          </p:cNvSpPr>
          <p:nvPr>
            <p:ph idx="1"/>
          </p:nvPr>
        </p:nvSpPr>
        <p:spPr/>
        <p:txBody>
          <a:bodyPr>
            <a:normAutofit/>
          </a:bodyPr>
          <a:lstStyle/>
          <a:p>
            <a:r>
              <a:rPr lang="en-US" dirty="0" smtClean="0"/>
              <a:t>First respond emotionally. Who do you resonate with? Which person expressed things you tend to say about your boss or organization?</a:t>
            </a:r>
          </a:p>
          <a:p>
            <a:r>
              <a:rPr lang="en-US" b="1" dirty="0" smtClean="0"/>
              <a:t>Which kind of leader would you rather have: The task-oriented harsh leader who gets stuff done or the people-oriented leader who cares for people but the organization drifts? </a:t>
            </a:r>
          </a:p>
          <a:p>
            <a:r>
              <a:rPr lang="en-US" dirty="0" smtClean="0"/>
              <a:t>Have you more often in life been wounded by a harsh leader or been frustrated under poor leadership?</a:t>
            </a:r>
          </a:p>
        </p:txBody>
      </p:sp>
      <p:pic>
        <p:nvPicPr>
          <p:cNvPr id="1035" name="Picture 11"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2657" y="111606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122" y="112386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766" y="112386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663" y="112386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6539" y="112906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587" y="112386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0955" y="1116060"/>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658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Reflect</a:t>
            </a:r>
            <a:r>
              <a:rPr lang="en-US" dirty="0" smtClean="0"/>
              <a:t> on this </a:t>
            </a:r>
            <a:r>
              <a:rPr lang="en-US" dirty="0"/>
              <a:t>scenario about the two types of leaders</a:t>
            </a: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Which kind of leader do you tend to be: Task-oriented or people-oriented?</a:t>
            </a:r>
          </a:p>
          <a:p>
            <a:pPr marL="514350" indent="-514350">
              <a:buFont typeface="+mj-lt"/>
              <a:buAutoNum type="arabicPeriod"/>
            </a:pPr>
            <a:r>
              <a:rPr lang="en-US" dirty="0" smtClean="0"/>
              <a:t>What is the value of both kinds? As Christians, what would be the value of each?</a:t>
            </a:r>
          </a:p>
          <a:p>
            <a:endParaRPr lang="en-US" dirty="0" smtClean="0"/>
          </a:p>
          <a:p>
            <a:endParaRPr lang="en-US" dirty="0"/>
          </a:p>
        </p:txBody>
      </p:sp>
      <p:pic>
        <p:nvPicPr>
          <p:cNvPr id="2051" name="Picture 3"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1491" y="115379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6395" y="115744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1299" y="115379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9314" y="115379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4881" y="1153793"/>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073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normAutofit lnSpcReduction="10000"/>
          </a:bodyPr>
          <a:lstStyle/>
          <a:p>
            <a:r>
              <a:rPr lang="en-US" dirty="0" smtClean="0"/>
              <a:t>“Leader” who does very little but is nice. Instead of case study, Dilbert? </a:t>
            </a:r>
          </a:p>
          <a:p>
            <a:pPr lvl="1"/>
            <a:r>
              <a:rPr lang="en-US" dirty="0" smtClean="0"/>
              <a:t>Ned Yost – Royals manager</a:t>
            </a:r>
          </a:p>
          <a:p>
            <a:pPr lvl="1"/>
            <a:r>
              <a:rPr lang="en-US" dirty="0" smtClean="0"/>
              <a:t>Ben Carson: He’s a nice man</a:t>
            </a:r>
          </a:p>
          <a:p>
            <a:r>
              <a:rPr lang="en-US" dirty="0" smtClean="0"/>
              <a:t>“Leader” who is a tyrant. Instead of case study, Dilbert</a:t>
            </a:r>
            <a:r>
              <a:rPr lang="en-US" dirty="0"/>
              <a:t>?</a:t>
            </a:r>
            <a:r>
              <a:rPr lang="en-US" dirty="0" smtClean="0"/>
              <a:t> </a:t>
            </a:r>
          </a:p>
          <a:p>
            <a:pPr lvl="1"/>
            <a:r>
              <a:rPr lang="en-US" dirty="0" smtClean="0"/>
              <a:t>Amazon</a:t>
            </a:r>
          </a:p>
          <a:p>
            <a:pPr lvl="1"/>
            <a:r>
              <a:rPr lang="en-US" dirty="0" smtClean="0"/>
              <a:t>Donald Trump: You’re fired!</a:t>
            </a:r>
          </a:p>
          <a:p>
            <a:pPr lvl="1"/>
            <a:r>
              <a:rPr lang="en-US" dirty="0" smtClean="0"/>
              <a:t>Steve Jobs</a:t>
            </a:r>
          </a:p>
          <a:p>
            <a:pPr lvl="1"/>
            <a:r>
              <a:rPr lang="en-US" dirty="0" smtClean="0"/>
              <a:t>Mark Driscoll</a:t>
            </a:r>
          </a:p>
          <a:p>
            <a:pPr lvl="1"/>
            <a:r>
              <a:rPr lang="en-US" dirty="0" smtClean="0"/>
              <a:t>Lance Armstrong</a:t>
            </a:r>
          </a:p>
          <a:p>
            <a:pPr lvl="1"/>
            <a:r>
              <a:rPr lang="en-US" i="1" dirty="0" smtClean="0"/>
              <a:t>Three Cups of Tea</a:t>
            </a:r>
          </a:p>
          <a:p>
            <a:pPr lvl="1"/>
            <a:endParaRPr lang="en-US" dirty="0"/>
          </a:p>
        </p:txBody>
      </p:sp>
    </p:spTree>
    <p:extLst>
      <p:ext uri="{BB962C8B-B14F-4D97-AF65-F5344CB8AC3E}">
        <p14:creationId xmlns:p14="http://schemas.microsoft.com/office/powerpoint/2010/main" val="3982109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and People</a:t>
            </a:r>
            <a:endParaRPr lang="en-US" dirty="0"/>
          </a:p>
        </p:txBody>
      </p:sp>
      <p:sp>
        <p:nvSpPr>
          <p:cNvPr id="4" name="Text Placeholder 3"/>
          <p:cNvSpPr>
            <a:spLocks noGrp="1"/>
          </p:cNvSpPr>
          <p:nvPr>
            <p:ph type="body" idx="1"/>
          </p:nvPr>
        </p:nvSpPr>
        <p:spPr/>
        <p:txBody>
          <a:bodyPr/>
          <a:lstStyle/>
          <a:p>
            <a:r>
              <a:rPr lang="en-US" dirty="0" smtClean="0"/>
              <a:t>Task and Relationship</a:t>
            </a:r>
            <a:endParaRPr lang="en-US" dirty="0"/>
          </a:p>
        </p:txBody>
      </p:sp>
    </p:spTree>
    <p:extLst>
      <p:ext uri="{BB962C8B-B14F-4D97-AF65-F5344CB8AC3E}">
        <p14:creationId xmlns:p14="http://schemas.microsoft.com/office/powerpoint/2010/main" val="1970779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ea typeface="+mj-ea"/>
                <a:cs typeface="+mj-cs"/>
              </a:rPr>
              <a:t>The </a:t>
            </a:r>
            <a:r>
              <a:rPr lang="en-US" dirty="0" smtClean="0"/>
              <a:t>Behavioral</a:t>
            </a:r>
            <a:r>
              <a:rPr lang="en-US" dirty="0" smtClean="0">
                <a:ea typeface="+mj-ea"/>
                <a:cs typeface="+mj-cs"/>
              </a:rPr>
              <a:t> approach: task or relationship Behavior</a:t>
            </a:r>
            <a:endParaRPr lang="en-US" dirty="0">
              <a:ea typeface="+mj-ea"/>
              <a:cs typeface="+mj-cs"/>
            </a:endParaRPr>
          </a:p>
        </p:txBody>
      </p:sp>
      <p:sp>
        <p:nvSpPr>
          <p:cNvPr id="3" name="Content Placeholder 2"/>
          <p:cNvSpPr>
            <a:spLocks noGrp="1"/>
          </p:cNvSpPr>
          <p:nvPr>
            <p:ph idx="1"/>
          </p:nvPr>
        </p:nvSpPr>
        <p:spPr>
          <a:xfrm>
            <a:off x="1097280" y="1845734"/>
            <a:ext cx="9526291" cy="4023360"/>
          </a:xfrm>
        </p:spPr>
        <p:txBody>
          <a:bodyPr rtlCol="0">
            <a:normAutofit lnSpcReduction="10000"/>
          </a:bodyPr>
          <a:lstStyle/>
          <a:p>
            <a:pPr indent="-274320">
              <a:buFont typeface="Wingdings 3" pitchFamily="18" charset="2"/>
              <a:buChar char=""/>
              <a:defRPr/>
            </a:pPr>
            <a:r>
              <a:rPr lang="en-US" dirty="0" smtClean="0">
                <a:ea typeface="+mn-ea"/>
                <a:cs typeface="+mn-cs"/>
              </a:rPr>
              <a:t>The Ohio State Studies: Two general types of leader behaviors: initiating structure and consideration.</a:t>
            </a:r>
          </a:p>
          <a:p>
            <a:pPr indent="-274320">
              <a:buFont typeface="Wingdings 3" pitchFamily="18" charset="2"/>
              <a:buChar char=""/>
              <a:defRPr/>
            </a:pPr>
            <a:r>
              <a:rPr lang="en-US" dirty="0" smtClean="0">
                <a:ea typeface="+mn-ea"/>
                <a:cs typeface="+mn-cs"/>
              </a:rPr>
              <a:t>The University of Michigan Studies: Two types of leadership behaviors: production orientation and employee orientation</a:t>
            </a:r>
          </a:p>
          <a:p>
            <a:pPr indent="-274320">
              <a:buFont typeface="Wingdings 3" pitchFamily="18" charset="2"/>
              <a:buChar char=""/>
              <a:defRPr/>
            </a:pPr>
            <a:r>
              <a:rPr lang="en-US" dirty="0" smtClean="0">
                <a:ea typeface="+mn-ea"/>
                <a:cs typeface="+mn-cs"/>
              </a:rPr>
              <a:t>Blake and Mouton’s Managerial (Leadership) Grid: Two factors: concern for production and concern for people. </a:t>
            </a:r>
          </a:p>
          <a:p>
            <a:pPr marL="68580" indent="0">
              <a:buNone/>
              <a:defRPr/>
            </a:pPr>
            <a:endParaRPr lang="en-US" dirty="0">
              <a:ea typeface="+mn-ea"/>
              <a:cs typeface="+mn-cs"/>
            </a:endParaRPr>
          </a:p>
          <a:p>
            <a:pPr indent="-274320">
              <a:buFont typeface="Wingdings 3" pitchFamily="18" charset="2"/>
              <a:buChar char=""/>
              <a:defRPr/>
            </a:pPr>
            <a:r>
              <a:rPr lang="en-US" dirty="0">
                <a:ea typeface="+mn-ea"/>
                <a:cs typeface="+mn-cs"/>
              </a:rPr>
              <a:t>Peter G. </a:t>
            </a:r>
            <a:r>
              <a:rPr lang="en-US" dirty="0" err="1">
                <a:ea typeface="+mn-ea"/>
                <a:cs typeface="+mn-cs"/>
              </a:rPr>
              <a:t>Northouse</a:t>
            </a:r>
            <a:r>
              <a:rPr lang="en-US" dirty="0">
                <a:ea typeface="+mn-ea"/>
                <a:cs typeface="+mn-cs"/>
              </a:rPr>
              <a:t>, </a:t>
            </a:r>
            <a:r>
              <a:rPr lang="en-US" i="1" dirty="0">
                <a:ea typeface="+mn-ea"/>
                <a:cs typeface="+mn-cs"/>
              </a:rPr>
              <a:t>Leadership: Theory and Practice</a:t>
            </a:r>
            <a:r>
              <a:rPr lang="en-US" dirty="0">
                <a:ea typeface="+mn-ea"/>
                <a:cs typeface="+mn-cs"/>
              </a:rPr>
              <a:t>, </a:t>
            </a:r>
            <a:r>
              <a:rPr lang="en-US" dirty="0" smtClean="0">
                <a:ea typeface="+mn-ea"/>
                <a:cs typeface="+mn-cs"/>
              </a:rPr>
              <a:t>7th </a:t>
            </a:r>
            <a:r>
              <a:rPr lang="en-US" dirty="0">
                <a:ea typeface="+mn-ea"/>
                <a:cs typeface="+mn-cs"/>
              </a:rPr>
              <a:t>ed. (Thousand Oaks, CA: SAGE, </a:t>
            </a:r>
            <a:r>
              <a:rPr lang="en-US" dirty="0" smtClean="0">
                <a:ea typeface="+mn-ea"/>
                <a:cs typeface="+mn-cs"/>
              </a:rPr>
              <a:t>2016),  </a:t>
            </a:r>
            <a:r>
              <a:rPr lang="en-US" dirty="0" err="1" smtClean="0">
                <a:ea typeface="+mn-ea"/>
                <a:cs typeface="+mn-cs"/>
              </a:rPr>
              <a:t>ch.</a:t>
            </a:r>
            <a:r>
              <a:rPr lang="en-US" dirty="0" smtClean="0">
                <a:ea typeface="+mn-ea"/>
                <a:cs typeface="+mn-cs"/>
              </a:rPr>
              <a:t> 4.  </a:t>
            </a:r>
            <a:endParaRPr lang="en-US" dirty="0">
              <a:ea typeface="+mn-ea"/>
              <a:cs typeface="+mn-cs"/>
            </a:endParaRPr>
          </a:p>
        </p:txBody>
      </p:sp>
      <p:sp>
        <p:nvSpPr>
          <p:cNvPr id="27652"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BB37697F-FA8C-384C-A66E-56602D51AD0C}" type="slidenum">
              <a:rPr lang="en-US" sz="1100">
                <a:solidFill>
                  <a:srgbClr val="4D4D4D"/>
                </a:solidFill>
              </a:rPr>
              <a:pPr eaLnBrk="1" fontAlgn="base" hangingPunct="1">
                <a:spcBef>
                  <a:spcPct val="0"/>
                </a:spcBef>
                <a:spcAft>
                  <a:spcPct val="0"/>
                </a:spcAft>
              </a:pPr>
              <a:t>17</a:t>
            </a:fld>
            <a:endParaRPr lang="en-US" sz="1100">
              <a:solidFill>
                <a:srgbClr val="4D4D4D"/>
              </a:solidFill>
            </a:endParaRPr>
          </a:p>
        </p:txBody>
      </p:sp>
      <p:pic>
        <p:nvPicPr>
          <p:cNvPr id="6" name="Picture 2" descr="http://ecx.images-amazon.com/images/I/513rc1tf8DL._SX332_BO1,204,203,2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23571" y="4103865"/>
            <a:ext cx="1181536" cy="1765229"/>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7561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http://ecx.images-amazon.com/images/I/513rc1tf8DL._SX332_BO1,204,203,2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9795" y="4501427"/>
            <a:ext cx="1181536" cy="1765229"/>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defRPr/>
            </a:pPr>
            <a:r>
              <a:rPr lang="en-US" dirty="0" smtClean="0">
                <a:ea typeface="+mj-ea"/>
                <a:cs typeface="+mj-cs"/>
              </a:rPr>
              <a:t>Utilitarian or Deontological: </a:t>
            </a:r>
            <a:br>
              <a:rPr lang="en-US" dirty="0" smtClean="0">
                <a:ea typeface="+mj-ea"/>
                <a:cs typeface="+mj-cs"/>
              </a:rPr>
            </a:br>
            <a:r>
              <a:rPr lang="en-US" dirty="0" smtClean="0">
                <a:ea typeface="+mj-ea"/>
                <a:cs typeface="+mj-cs"/>
              </a:rPr>
              <a:t>Task OR Relationship</a:t>
            </a:r>
            <a:endParaRPr lang="en-US" dirty="0">
              <a:ea typeface="+mj-ea"/>
              <a:cs typeface="+mj-cs"/>
            </a:endParaRPr>
          </a:p>
        </p:txBody>
      </p:sp>
      <p:sp>
        <p:nvSpPr>
          <p:cNvPr id="3" name="Content Placeholder 2"/>
          <p:cNvSpPr>
            <a:spLocks noGrp="1"/>
          </p:cNvSpPr>
          <p:nvPr>
            <p:ph idx="1"/>
          </p:nvPr>
        </p:nvSpPr>
        <p:spPr>
          <a:xfrm>
            <a:off x="1097280" y="1845734"/>
            <a:ext cx="9479735" cy="4023360"/>
          </a:xfrm>
        </p:spPr>
        <p:txBody>
          <a:bodyPr rtlCol="0">
            <a:normAutofit fontScale="70000" lnSpcReduction="20000"/>
          </a:bodyPr>
          <a:lstStyle/>
          <a:p>
            <a:pPr indent="-274320">
              <a:buFont typeface="Wingdings 3" pitchFamily="18" charset="2"/>
              <a:buChar char=""/>
              <a:defRPr/>
            </a:pPr>
            <a:r>
              <a:rPr lang="en-US" dirty="0" smtClean="0">
                <a:ea typeface="+mn-ea"/>
                <a:cs typeface="+mn-cs"/>
              </a:rPr>
              <a:t>Utilitarian ethics: the person should do the greatest good for the greatest number of people. (The ends justify the means. There may be very little compassion here for individuals who get in the way). </a:t>
            </a:r>
            <a:r>
              <a:rPr lang="en-US" dirty="0">
                <a:ea typeface="+mn-ea"/>
                <a:cs typeface="+mn-cs"/>
              </a:rPr>
              <a:t>The leader focused on the “task” or </a:t>
            </a:r>
            <a:r>
              <a:rPr lang="en-US" dirty="0" smtClean="0">
                <a:ea typeface="+mn-ea"/>
                <a:cs typeface="+mn-cs"/>
              </a:rPr>
              <a:t>efficiency</a:t>
            </a:r>
            <a:r>
              <a:rPr lang="en-US" dirty="0">
                <a:ea typeface="+mn-ea"/>
                <a:cs typeface="+mn-cs"/>
              </a:rPr>
              <a:t> </a:t>
            </a:r>
            <a:r>
              <a:rPr lang="en-US" dirty="0" smtClean="0">
                <a:ea typeface="+mn-ea"/>
                <a:cs typeface="+mn-cs"/>
              </a:rPr>
              <a:t>is operating with this mentality. Their organization will be successful but they may be hated. </a:t>
            </a:r>
          </a:p>
          <a:p>
            <a:pPr indent="-274320">
              <a:buFont typeface="Wingdings 3" pitchFamily="18" charset="2"/>
              <a:buChar char=""/>
              <a:defRPr/>
            </a:pPr>
            <a:r>
              <a:rPr lang="en-US" dirty="0" smtClean="0">
                <a:ea typeface="+mn-ea"/>
                <a:cs typeface="+mn-cs"/>
              </a:rPr>
              <a:t>Deontological ethics: The person should do the right thing, regardless of the consequences. (There may be terrible results of someone who claims that they were merely trying to do good. There is very little thinking here; one makes decisions based on a few slogans or beliefs). The leader who is very relational and conscientious about the doing the right thing is operating with this mentality. Their organization likely will be largely ineffective but they will be liked. (Virtue-ethics functions just like deontological ethics when the virtues are considered in isolation from a tradition like Christianity). </a:t>
            </a:r>
            <a:endParaRPr lang="en-US" dirty="0">
              <a:ea typeface="+mn-ea"/>
              <a:cs typeface="+mn-cs"/>
            </a:endParaRPr>
          </a:p>
          <a:p>
            <a:pPr marL="68580" indent="0">
              <a:buNone/>
              <a:defRPr/>
            </a:pPr>
            <a:endParaRPr lang="en-US" dirty="0">
              <a:ea typeface="+mn-ea"/>
              <a:cs typeface="+mn-cs"/>
            </a:endParaRPr>
          </a:p>
          <a:p>
            <a:pPr marL="0" indent="0">
              <a:buNone/>
              <a:defRPr/>
            </a:pPr>
            <a:r>
              <a:rPr lang="en-US" dirty="0"/>
              <a:t>Peter G. </a:t>
            </a:r>
            <a:r>
              <a:rPr lang="en-US" dirty="0" err="1"/>
              <a:t>Northouse</a:t>
            </a:r>
            <a:r>
              <a:rPr lang="en-US" dirty="0"/>
              <a:t>, </a:t>
            </a:r>
            <a:r>
              <a:rPr lang="en-US" i="1" dirty="0"/>
              <a:t>Leadership: Theory and Practice</a:t>
            </a:r>
            <a:r>
              <a:rPr lang="en-US" dirty="0"/>
              <a:t>, 7th ed. (Thousand Oaks, CA: SAGE, 2016),  </a:t>
            </a:r>
            <a:r>
              <a:rPr lang="en-US" dirty="0" err="1"/>
              <a:t>ch.</a:t>
            </a:r>
            <a:r>
              <a:rPr lang="en-US" dirty="0"/>
              <a:t> </a:t>
            </a:r>
            <a:r>
              <a:rPr lang="en-US" dirty="0" smtClean="0"/>
              <a:t>13.  </a:t>
            </a:r>
            <a:endParaRPr lang="en-US" dirty="0"/>
          </a:p>
        </p:txBody>
      </p:sp>
      <p:sp>
        <p:nvSpPr>
          <p:cNvPr id="2867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40F6CE21-8399-B149-B957-E34FC46C2D60}" type="slidenum">
              <a:rPr lang="en-US" sz="1100">
                <a:solidFill>
                  <a:srgbClr val="4D4D4D"/>
                </a:solidFill>
              </a:rPr>
              <a:pPr eaLnBrk="1" fontAlgn="base" hangingPunct="1">
                <a:spcBef>
                  <a:spcPct val="0"/>
                </a:spcBef>
                <a:spcAft>
                  <a:spcPct val="0"/>
                </a:spcAft>
              </a:pPr>
              <a:t>18</a:t>
            </a:fld>
            <a:endParaRPr lang="en-US" sz="1100" dirty="0">
              <a:solidFill>
                <a:srgbClr val="4D4D4D"/>
              </a:solidFill>
            </a:endParaRPr>
          </a:p>
        </p:txBody>
      </p:sp>
    </p:spTree>
    <p:extLst>
      <p:ext uri="{BB962C8B-B14F-4D97-AF65-F5344CB8AC3E}">
        <p14:creationId xmlns:p14="http://schemas.microsoft.com/office/powerpoint/2010/main" val="1148002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j-ea"/>
                <a:cs typeface="+mj-cs"/>
              </a:rPr>
              <a:t>Virtue Ethics reconsidered</a:t>
            </a:r>
            <a:endParaRPr lang="en-US" dirty="0">
              <a:ea typeface="+mj-ea"/>
              <a:cs typeface="+mj-cs"/>
            </a:endParaRPr>
          </a:p>
        </p:txBody>
      </p:sp>
      <p:sp>
        <p:nvSpPr>
          <p:cNvPr id="3" name="Content Placeholder 2"/>
          <p:cNvSpPr>
            <a:spLocks noGrp="1"/>
          </p:cNvSpPr>
          <p:nvPr>
            <p:ph idx="1"/>
          </p:nvPr>
        </p:nvSpPr>
        <p:spPr/>
        <p:txBody>
          <a:bodyPr rtlCol="0">
            <a:normAutofit fontScale="92500" lnSpcReduction="20000"/>
          </a:bodyPr>
          <a:lstStyle/>
          <a:p>
            <a:pPr indent="-274320">
              <a:buFont typeface="Wingdings 3" pitchFamily="18" charset="2"/>
              <a:buChar char=""/>
              <a:defRPr/>
            </a:pPr>
            <a:r>
              <a:rPr lang="en-US" dirty="0" smtClean="0">
                <a:ea typeface="+mn-ea"/>
                <a:cs typeface="+mn-cs"/>
              </a:rPr>
              <a:t>Rightly understood, we need not choose utilitarian or deontological approaches. We need not think only of the ends nor only of the means but rather both. Virtue ethics, rightly understood, involves immersion in our tradition of practices, values, virtues, habits, stories, community, mentors, and peers that train us into how to approach such situations. </a:t>
            </a:r>
          </a:p>
          <a:p>
            <a:pPr indent="-274320">
              <a:buFont typeface="Wingdings 3" pitchFamily="18" charset="2"/>
              <a:buChar char=""/>
              <a:defRPr/>
            </a:pPr>
            <a:r>
              <a:rPr lang="en-US" dirty="0" smtClean="0">
                <a:ea typeface="+mn-ea"/>
                <a:cs typeface="+mn-cs"/>
              </a:rPr>
              <a:t>To be fine Christian leaders then does not mean we will do anything to make disciples of Jesus (regardless of whether we are being cruel or manipulative) though this would theoretically be allowed in a utilitarian approach. Nor, do we ignore God’s plan to show the world who He is through his people, and just “love everybody” (a deontological approach). </a:t>
            </a:r>
          </a:p>
          <a:p>
            <a:pPr indent="-274320">
              <a:buFont typeface="Wingdings 3" pitchFamily="18" charset="2"/>
              <a:buChar char=""/>
              <a:defRPr/>
            </a:pPr>
            <a:r>
              <a:rPr lang="en-US" dirty="0" smtClean="0">
                <a:ea typeface="+mn-ea"/>
                <a:cs typeface="+mn-cs"/>
              </a:rPr>
              <a:t>No, it is a combination of task and relationship (right ends and right means). We learn to be those kind of leaders by seeping in the wisdom of church history, systematic theology, right living, the Scriptures, and learning from mentors and peers.  </a:t>
            </a:r>
          </a:p>
        </p:txBody>
      </p:sp>
      <p:sp>
        <p:nvSpPr>
          <p:cNvPr id="64515"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C4AC1C77-2448-0447-ABB0-E9A48064B6B3}" type="slidenum">
              <a:rPr lang="en-US" sz="1100">
                <a:solidFill>
                  <a:srgbClr val="4D4D4D"/>
                </a:solidFill>
              </a:rPr>
              <a:pPr eaLnBrk="1" fontAlgn="base" hangingPunct="1">
                <a:spcBef>
                  <a:spcPct val="0"/>
                </a:spcBef>
                <a:spcAft>
                  <a:spcPct val="0"/>
                </a:spcAft>
              </a:pPr>
              <a:t>19</a:t>
            </a:fld>
            <a:endParaRPr lang="en-US" sz="1100">
              <a:solidFill>
                <a:srgbClr val="4D4D4D"/>
              </a:solidFill>
            </a:endParaRPr>
          </a:p>
        </p:txBody>
      </p:sp>
    </p:spTree>
    <p:extLst>
      <p:ext uri="{BB962C8B-B14F-4D97-AF65-F5344CB8AC3E}">
        <p14:creationId xmlns:p14="http://schemas.microsoft.com/office/powerpoint/2010/main" val="72373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description: Leading greatly: Leadership as a Christian in any setting</a:t>
            </a:r>
            <a:endParaRPr lang="en-US" dirty="0"/>
          </a:p>
        </p:txBody>
      </p:sp>
      <p:sp>
        <p:nvSpPr>
          <p:cNvPr id="3" name="Content Placeholder 2"/>
          <p:cNvSpPr>
            <a:spLocks noGrp="1"/>
          </p:cNvSpPr>
          <p:nvPr>
            <p:ph idx="1"/>
          </p:nvPr>
        </p:nvSpPr>
        <p:spPr>
          <a:xfrm>
            <a:off x="1143001" y="2057400"/>
            <a:ext cx="7476344" cy="4038600"/>
          </a:xfrm>
        </p:spPr>
        <p:txBody>
          <a:bodyPr>
            <a:normAutofit fontScale="92500" lnSpcReduction="10000"/>
          </a:bodyPr>
          <a:lstStyle/>
          <a:p>
            <a:endParaRPr lang="en-US" dirty="0" smtClean="0"/>
          </a:p>
          <a:p>
            <a:pPr marL="0" indent="0">
              <a:buNone/>
            </a:pPr>
            <a:r>
              <a:rPr lang="en-US" dirty="0" smtClean="0"/>
              <a:t>The 2001 business book </a:t>
            </a:r>
            <a:r>
              <a:rPr lang="en-US" i="1" dirty="0" smtClean="0"/>
              <a:t>Good to Great </a:t>
            </a:r>
            <a:r>
              <a:rPr lang="en-US" dirty="0" smtClean="0"/>
              <a:t>by Jim Collins is still in the top twenty Business Management &amp; Leadership books sold at Amazon.com. But Jesus too gives instructions for “whoever wants to become great” (Mark 10:43). And the apostle Paul says to “eagerly desire the greater gifts” (1 </a:t>
            </a:r>
            <a:r>
              <a:rPr lang="en-US" dirty="0" err="1" smtClean="0"/>
              <a:t>Cor</a:t>
            </a:r>
            <a:r>
              <a:rPr lang="en-US" dirty="0" smtClean="0"/>
              <a:t> 12:31). In each, there is an ambition to become great. Drawing on both secular leadership literature like Collins and the Bible, Andy Rowell will teach three interactive, practical sessions on becoming a great leader in any setting. </a:t>
            </a:r>
          </a:p>
        </p:txBody>
      </p:sp>
      <p:pic>
        <p:nvPicPr>
          <p:cNvPr id="3074" name="Picture 2" descr="https://upload.wikimedia.org/wikipedia/en/0/03/Cover_Good_2_Gr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4408" y="2696856"/>
            <a:ext cx="24098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692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Definition of leadership</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87754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Textbook </a:t>
            </a:r>
            <a:r>
              <a:rPr lang="en-US" dirty="0" smtClean="0">
                <a:ea typeface="+mj-ea"/>
                <a:cs typeface="+mj-cs"/>
              </a:rPr>
              <a:t>definition of leadership</a:t>
            </a:r>
            <a:endParaRPr lang="en-US" dirty="0">
              <a:ea typeface="+mj-ea"/>
              <a:cs typeface="+mj-cs"/>
            </a:endParaRPr>
          </a:p>
        </p:txBody>
      </p:sp>
      <p:sp>
        <p:nvSpPr>
          <p:cNvPr id="3" name="Content Placeholder 2"/>
          <p:cNvSpPr>
            <a:spLocks noGrp="1"/>
          </p:cNvSpPr>
          <p:nvPr>
            <p:ph idx="1"/>
          </p:nvPr>
        </p:nvSpPr>
        <p:spPr>
          <a:xfrm>
            <a:off x="838200" y="1825625"/>
            <a:ext cx="8115795" cy="4351338"/>
          </a:xfrm>
        </p:spPr>
        <p:txBody>
          <a:bodyPr rtlCol="0">
            <a:normAutofit fontScale="92500" lnSpcReduction="10000"/>
          </a:bodyPr>
          <a:lstStyle/>
          <a:p>
            <a:pPr marL="68580" indent="0">
              <a:buNone/>
              <a:defRPr/>
            </a:pPr>
            <a:endParaRPr lang="en-US" dirty="0">
              <a:ea typeface="+mn-ea"/>
              <a:cs typeface="+mn-cs"/>
            </a:endParaRPr>
          </a:p>
          <a:p>
            <a:pPr marL="68580" indent="0">
              <a:buNone/>
              <a:defRPr/>
            </a:pPr>
            <a:r>
              <a:rPr lang="en-US" dirty="0" smtClean="0"/>
              <a:t>“</a:t>
            </a:r>
            <a:r>
              <a:rPr lang="en-US" dirty="0" smtClean="0">
                <a:ea typeface="+mn-ea"/>
                <a:cs typeface="+mn-cs"/>
              </a:rPr>
              <a:t>Leadership is a process whereby an individual influences a group of individuals to achieve a common goal.”</a:t>
            </a:r>
          </a:p>
          <a:p>
            <a:pPr marL="68580" indent="0">
              <a:buNone/>
              <a:defRPr/>
            </a:pPr>
            <a:endParaRPr lang="en-US" dirty="0">
              <a:ea typeface="+mn-ea"/>
              <a:cs typeface="+mn-cs"/>
            </a:endParaRPr>
          </a:p>
          <a:p>
            <a:pPr marL="68580" indent="0">
              <a:buNone/>
              <a:defRPr/>
            </a:pPr>
            <a:r>
              <a:rPr lang="en-US" dirty="0">
                <a:ea typeface="+mn-ea"/>
                <a:cs typeface="+mn-cs"/>
              </a:rPr>
              <a:t>Peter G. </a:t>
            </a:r>
            <a:r>
              <a:rPr lang="en-US" dirty="0" err="1">
                <a:ea typeface="+mn-ea"/>
                <a:cs typeface="+mn-cs"/>
              </a:rPr>
              <a:t>Northouse</a:t>
            </a:r>
            <a:r>
              <a:rPr lang="en-US" dirty="0">
                <a:ea typeface="+mn-ea"/>
                <a:cs typeface="+mn-cs"/>
              </a:rPr>
              <a:t>, </a:t>
            </a:r>
            <a:r>
              <a:rPr lang="en-US" i="1" dirty="0">
                <a:ea typeface="+mn-ea"/>
                <a:cs typeface="+mn-cs"/>
              </a:rPr>
              <a:t>Leadership: Theory and Practice</a:t>
            </a:r>
            <a:r>
              <a:rPr lang="en-US" dirty="0">
                <a:ea typeface="+mn-ea"/>
                <a:cs typeface="+mn-cs"/>
              </a:rPr>
              <a:t>, </a:t>
            </a:r>
            <a:r>
              <a:rPr lang="en-US" dirty="0" smtClean="0">
                <a:ea typeface="+mn-ea"/>
                <a:cs typeface="+mn-cs"/>
              </a:rPr>
              <a:t>7th </a:t>
            </a:r>
            <a:r>
              <a:rPr lang="en-US" dirty="0">
                <a:ea typeface="+mn-ea"/>
                <a:cs typeface="+mn-cs"/>
              </a:rPr>
              <a:t>ed. (Thousand Oaks, CA: SAGE, </a:t>
            </a:r>
            <a:r>
              <a:rPr lang="en-US" dirty="0" smtClean="0">
                <a:ea typeface="+mn-ea"/>
                <a:cs typeface="+mn-cs"/>
              </a:rPr>
              <a:t>2016), </a:t>
            </a:r>
            <a:r>
              <a:rPr lang="en-US" dirty="0"/>
              <a:t>6</a:t>
            </a:r>
            <a:r>
              <a:rPr lang="en-US" dirty="0" smtClean="0">
                <a:ea typeface="+mn-ea"/>
                <a:cs typeface="+mn-cs"/>
              </a:rPr>
              <a:t>. </a:t>
            </a:r>
          </a:p>
          <a:p>
            <a:pPr indent="-274320">
              <a:buFont typeface="Wingdings 3" pitchFamily="18" charset="2"/>
              <a:buChar char=""/>
              <a:defRPr/>
            </a:pPr>
            <a:endParaRPr lang="en-US" dirty="0" smtClean="0">
              <a:ea typeface="+mn-ea"/>
              <a:cs typeface="+mn-cs"/>
            </a:endParaRPr>
          </a:p>
          <a:p>
            <a:pPr marL="68580" indent="0">
              <a:buNone/>
              <a:defRPr/>
            </a:pPr>
            <a:r>
              <a:rPr lang="en-US" dirty="0" smtClean="0">
                <a:ea typeface="+mn-ea"/>
                <a:cs typeface="+mn-cs"/>
              </a:rPr>
              <a:t>There are some who would argue that this definition gives too much emphasis to the "goal." They would say that as long as the leader loves their followers, they have been a "good leader" regardless of whether any goal is reached.  </a:t>
            </a:r>
            <a:endParaRPr lang="en-US" dirty="0">
              <a:ea typeface="+mn-ea"/>
              <a:cs typeface="+mn-cs"/>
            </a:endParaRPr>
          </a:p>
        </p:txBody>
      </p:sp>
      <p:sp>
        <p:nvSpPr>
          <p:cNvPr id="26628"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C0C637A4-AD67-E949-B4B1-F8E5318AC6EF}" type="slidenum">
              <a:rPr lang="en-US" sz="1100">
                <a:solidFill>
                  <a:srgbClr val="4D4D4D"/>
                </a:solidFill>
              </a:rPr>
              <a:pPr eaLnBrk="1" fontAlgn="base" hangingPunct="1">
                <a:spcBef>
                  <a:spcPct val="0"/>
                </a:spcBef>
                <a:spcAft>
                  <a:spcPct val="0"/>
                </a:spcAft>
              </a:pPr>
              <a:t>21</a:t>
            </a:fld>
            <a:endParaRPr lang="en-US" sz="1100">
              <a:solidFill>
                <a:srgbClr val="4D4D4D"/>
              </a:solidFill>
            </a:endParaRPr>
          </a:p>
        </p:txBody>
      </p:sp>
      <p:pic>
        <p:nvPicPr>
          <p:cNvPr id="7" name="Picture 4" descr="https://images-na.ssl-images-amazon.com/images/I/71Q0hViYMuL._UX25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4371" y="273050"/>
            <a:ext cx="2381250" cy="310515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8" name="Picture 2" descr="http://ecx.images-amazon.com/images/I/513rc1tf8DL._SX332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791" y="4156363"/>
            <a:ext cx="2191009" cy="3273395"/>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097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 definitions of leadership</a:t>
            </a:r>
            <a:endParaRPr lang="en-US" dirty="0"/>
          </a:p>
        </p:txBody>
      </p:sp>
      <p:sp>
        <p:nvSpPr>
          <p:cNvPr id="3" name="Content Placeholder 2"/>
          <p:cNvSpPr>
            <a:spLocks noGrp="1"/>
          </p:cNvSpPr>
          <p:nvPr>
            <p:ph idx="1"/>
          </p:nvPr>
        </p:nvSpPr>
        <p:spPr/>
        <p:txBody>
          <a:bodyPr/>
          <a:lstStyle/>
          <a:p>
            <a:r>
              <a:rPr lang="en-US" dirty="0"/>
              <a:t>Leadership is the art of getting people to </a:t>
            </a:r>
            <a:r>
              <a:rPr lang="en-US" dirty="0" smtClean="0"/>
              <a:t>want to do </a:t>
            </a:r>
            <a:r>
              <a:rPr lang="en-US" dirty="0"/>
              <a:t>what must be done. - Jim </a:t>
            </a:r>
            <a:r>
              <a:rPr lang="en-US" dirty="0" smtClean="0"/>
              <a:t>Collins paraphrasing Dwight Eisenhower. </a:t>
            </a:r>
            <a:endParaRPr lang="en-US" dirty="0"/>
          </a:p>
          <a:p>
            <a:r>
              <a:rPr lang="en-US" dirty="0"/>
              <a:t>We define leadership as </a:t>
            </a:r>
            <a:r>
              <a:rPr lang="en-US" dirty="0" smtClean="0"/>
              <a:t>moving </a:t>
            </a:r>
            <a:r>
              <a:rPr lang="en-US" dirty="0"/>
              <a:t>people from HERE to THERE. - Bill Hybels</a:t>
            </a:r>
          </a:p>
          <a:p>
            <a:endParaRPr lang="en-US" dirty="0"/>
          </a:p>
        </p:txBody>
      </p:sp>
    </p:spTree>
    <p:extLst>
      <p:ext uri="{BB962C8B-B14F-4D97-AF65-F5344CB8AC3E}">
        <p14:creationId xmlns:p14="http://schemas.microsoft.com/office/powerpoint/2010/main" val="466667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Dwight Eisenhower</a:t>
            </a:r>
            <a:endParaRPr lang="en-US" dirty="0"/>
          </a:p>
        </p:txBody>
      </p:sp>
      <p:sp>
        <p:nvSpPr>
          <p:cNvPr id="3" name="Content Placeholder 2"/>
          <p:cNvSpPr>
            <a:spLocks noGrp="1"/>
          </p:cNvSpPr>
          <p:nvPr>
            <p:ph idx="1"/>
          </p:nvPr>
        </p:nvSpPr>
        <p:spPr/>
        <p:txBody>
          <a:bodyPr>
            <a:normAutofit lnSpcReduction="10000"/>
          </a:bodyPr>
          <a:lstStyle/>
          <a:p>
            <a:r>
              <a:rPr lang="en-US" dirty="0"/>
              <a:t>"Now I think, speaking roughly, by leadership we mean the art of getting someone else to do something that you want done because he wants to do it, not because your position of power can compel him to do it, or your position of authority. A commander of a regiment is not necessarily a leader. He has all of the appurtenances of power given by a set of Army regulations by which he can compel unified action. He can say to a body such as this, "Rise," and "Sit down." You do it exactly. But that is not leadership."</a:t>
            </a:r>
          </a:p>
          <a:p>
            <a:endParaRPr lang="en-US" dirty="0"/>
          </a:p>
          <a:p>
            <a:r>
              <a:rPr lang="en-US" dirty="0"/>
              <a:t>Remarks at the Annual Conference of the Society for Personnel Administration, 5/12/54</a:t>
            </a:r>
          </a:p>
        </p:txBody>
      </p:sp>
    </p:spTree>
    <p:extLst>
      <p:ext uri="{BB962C8B-B14F-4D97-AF65-F5344CB8AC3E}">
        <p14:creationId xmlns:p14="http://schemas.microsoft.com/office/powerpoint/2010/main" val="363610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Mission</a:t>
            </a:r>
            <a:endParaRPr lang="en-US" dirty="0"/>
          </a:p>
        </p:txBody>
      </p:sp>
      <p:sp>
        <p:nvSpPr>
          <p:cNvPr id="5" name="Text Placeholder 4"/>
          <p:cNvSpPr>
            <a:spLocks noGrp="1"/>
          </p:cNvSpPr>
          <p:nvPr>
            <p:ph type="body" idx="1"/>
          </p:nvPr>
        </p:nvSpPr>
        <p:spPr/>
        <p:txBody>
          <a:bodyPr/>
          <a:lstStyle/>
          <a:p>
            <a:r>
              <a:rPr lang="en-US" dirty="0" smtClean="0"/>
              <a:t>Task matters</a:t>
            </a:r>
            <a:endParaRPr lang="en-US" dirty="0"/>
          </a:p>
        </p:txBody>
      </p:sp>
    </p:spTree>
    <p:extLst>
      <p:ext uri="{BB962C8B-B14F-4D97-AF65-F5344CB8AC3E}">
        <p14:creationId xmlns:p14="http://schemas.microsoft.com/office/powerpoint/2010/main" val="1975629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25</a:t>
            </a:fld>
            <a:endParaRPr lang="en-US"/>
          </a:p>
        </p:txBody>
      </p:sp>
      <p:pic>
        <p:nvPicPr>
          <p:cNvPr id="11" name="Picture 10"/>
          <p:cNvPicPr>
            <a:picLocks noChangeAspect="1"/>
          </p:cNvPicPr>
          <p:nvPr/>
        </p:nvPicPr>
        <p:blipFill>
          <a:blip r:embed="rId2"/>
          <a:stretch>
            <a:fillRect/>
          </a:stretch>
        </p:blipFill>
        <p:spPr>
          <a:xfrm>
            <a:off x="2266001" y="447666"/>
            <a:ext cx="5482769" cy="58150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Rectangle 1"/>
          <p:cNvSpPr/>
          <p:nvPr/>
        </p:nvSpPr>
        <p:spPr>
          <a:xfrm>
            <a:off x="8214528" y="1395174"/>
            <a:ext cx="2224872" cy="3694804"/>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a:t>Dilbert (on the right, the engineer) is here stifling what he knows to be right—what he is supposed to be doing—the task for the sake of his relationships with his pointy-haired boss on the left. </a:t>
            </a:r>
            <a:r>
              <a:rPr lang="en-US" dirty="0" smtClean="0"/>
              <a:t> The boss’s motto here is “We’re a team!” </a:t>
            </a:r>
            <a:endParaRPr lang="en-US" dirty="0"/>
          </a:p>
        </p:txBody>
      </p:sp>
    </p:spTree>
    <p:extLst>
      <p:ext uri="{BB962C8B-B14F-4D97-AF65-F5344CB8AC3E}">
        <p14:creationId xmlns:p14="http://schemas.microsoft.com/office/powerpoint/2010/main" val="37133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task(?) is really the same question as Why leadership(?)</a:t>
            </a:r>
            <a:endParaRPr lang="en-US" dirty="0"/>
          </a:p>
        </p:txBody>
      </p:sp>
      <p:sp>
        <p:nvSpPr>
          <p:cNvPr id="3" name="Content Placeholder 2"/>
          <p:cNvSpPr>
            <a:spLocks noGrp="1"/>
          </p:cNvSpPr>
          <p:nvPr>
            <p:ph idx="1"/>
          </p:nvPr>
        </p:nvSpPr>
        <p:spPr/>
        <p:txBody>
          <a:bodyPr/>
          <a:lstStyle/>
          <a:p>
            <a:r>
              <a:rPr lang="en-US" dirty="0" smtClean="0"/>
              <a:t>What is worth doing in this world?</a:t>
            </a:r>
          </a:p>
          <a:p>
            <a:r>
              <a:rPr lang="en-US" dirty="0"/>
              <a:t>Or, </a:t>
            </a:r>
            <a:r>
              <a:rPr lang="en-US" dirty="0" smtClean="0"/>
              <a:t>should </a:t>
            </a:r>
            <a:r>
              <a:rPr lang="en-US" dirty="0"/>
              <a:t>we </a:t>
            </a:r>
            <a:r>
              <a:rPr lang="en-US" dirty="0" smtClean="0"/>
              <a:t>just ignore ends </a:t>
            </a:r>
            <a:r>
              <a:rPr lang="en-US" dirty="0"/>
              <a:t>(goals / purpose / task) altogether and just withdraw and seek purity by doing no harm?</a:t>
            </a:r>
          </a:p>
          <a:p>
            <a:pPr marL="0" indent="0">
              <a:buNone/>
            </a:pPr>
            <a:r>
              <a:rPr lang="en-US" dirty="0" smtClean="0"/>
              <a:t> </a:t>
            </a:r>
            <a:endParaRPr lang="en-US" dirty="0"/>
          </a:p>
        </p:txBody>
      </p:sp>
    </p:spTree>
    <p:extLst>
      <p:ext uri="{BB962C8B-B14F-4D97-AF65-F5344CB8AC3E}">
        <p14:creationId xmlns:p14="http://schemas.microsoft.com/office/powerpoint/2010/main" val="2775114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Tasks matter </a:t>
            </a:r>
            <a:endParaRPr lang="en-US" dirty="0"/>
          </a:p>
        </p:txBody>
      </p:sp>
      <p:sp>
        <p:nvSpPr>
          <p:cNvPr id="3" name="Content Placeholder 2"/>
          <p:cNvSpPr>
            <a:spLocks noGrp="1"/>
          </p:cNvSpPr>
          <p:nvPr>
            <p:ph idx="1"/>
          </p:nvPr>
        </p:nvSpPr>
        <p:spPr/>
        <p:txBody>
          <a:bodyPr>
            <a:normAutofit/>
          </a:bodyPr>
          <a:lstStyle/>
          <a:p>
            <a:r>
              <a:rPr lang="en-US" dirty="0"/>
              <a:t>H</a:t>
            </a:r>
            <a:r>
              <a:rPr lang="en-US" dirty="0" smtClean="0"/>
              <a:t>ow is leadership related to achieving a common goal?  Or, how is the leader’s role connected to the organization’s goal? </a:t>
            </a:r>
            <a:r>
              <a:rPr lang="en-US" dirty="0"/>
              <a:t>H</a:t>
            </a:r>
            <a:r>
              <a:rPr lang="en-US" dirty="0" smtClean="0"/>
              <a:t>ow would you describe what Christians are to do in this world? Why do we need leaders for that; would not individuals just achieve common goals without coordination?</a:t>
            </a:r>
          </a:p>
          <a:p>
            <a:r>
              <a:rPr lang="en-US" dirty="0" smtClean="0"/>
              <a:t>Optional questions: What is the goal or purpose of the group(s) you are part of? Might you further that goal better? What is the role of the follower in contrast to the leader? How might your group better align itself with its purpose / task / goal? </a:t>
            </a:r>
          </a:p>
          <a:p>
            <a:endParaRPr lang="en-US" dirty="0"/>
          </a:p>
        </p:txBody>
      </p:sp>
    </p:spTree>
    <p:extLst>
      <p:ext uri="{BB962C8B-B14F-4D97-AF65-F5344CB8AC3E}">
        <p14:creationId xmlns:p14="http://schemas.microsoft.com/office/powerpoint/2010/main" val="4159061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90" y="107404"/>
            <a:ext cx="3129946" cy="4510249"/>
          </a:xfrm>
        </p:spPr>
        <p:txBody>
          <a:bodyPr>
            <a:normAutofit/>
          </a:bodyPr>
          <a:lstStyle/>
          <a:p>
            <a:r>
              <a:rPr lang="en-US" dirty="0"/>
              <a:t>There are things worth doing.</a:t>
            </a:r>
          </a:p>
        </p:txBody>
      </p:sp>
      <p:pic>
        <p:nvPicPr>
          <p:cNvPr id="4" name="Picture 2" descr="http://www.copenhagenconsensus.com/sites/default/files/shortened_targ_versions_a_horisontal.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533602" y="1983379"/>
            <a:ext cx="5124796" cy="403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34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8803178" cy="1450757"/>
          </a:xfrm>
        </p:spPr>
        <p:txBody>
          <a:bodyPr>
            <a:normAutofit/>
          </a:bodyPr>
          <a:lstStyle/>
          <a:p>
            <a:r>
              <a:rPr lang="en-US" dirty="0"/>
              <a:t>Why </a:t>
            </a:r>
            <a:r>
              <a:rPr lang="en-US" dirty="0" smtClean="0"/>
              <a:t>was the confessing church needed?</a:t>
            </a:r>
            <a:endParaRPr lang="en-US" dirty="0"/>
          </a:p>
        </p:txBody>
      </p:sp>
      <p:sp>
        <p:nvSpPr>
          <p:cNvPr id="3" name="Content Placeholder 2"/>
          <p:cNvSpPr>
            <a:spLocks noGrp="1"/>
          </p:cNvSpPr>
          <p:nvPr>
            <p:ph idx="1"/>
          </p:nvPr>
        </p:nvSpPr>
        <p:spPr>
          <a:xfrm>
            <a:off x="1097280" y="1845734"/>
            <a:ext cx="8875947" cy="4023360"/>
          </a:xfrm>
        </p:spPr>
        <p:txBody>
          <a:bodyPr rtlCol="0">
            <a:normAutofit/>
          </a:bodyPr>
          <a:lstStyle/>
          <a:p>
            <a:pPr marL="68580" indent="0">
              <a:buNone/>
              <a:defRPr/>
            </a:pPr>
            <a:r>
              <a:rPr lang="en-US" dirty="0" smtClean="0"/>
              <a:t>“I’d </a:t>
            </a:r>
            <a:r>
              <a:rPr lang="en-US" dirty="0"/>
              <a:t>say the answer lies simply in naming one name: Adolf </a:t>
            </a:r>
            <a:r>
              <a:rPr lang="en-US" dirty="0" smtClean="0"/>
              <a:t>Hitler. It </a:t>
            </a:r>
            <a:r>
              <a:rPr lang="en-US" dirty="0"/>
              <a:t>was about an appeal: </a:t>
            </a:r>
            <a:r>
              <a:rPr lang="en-US" dirty="0" smtClean="0"/>
              <a:t>‘Germany</a:t>
            </a:r>
            <a:r>
              <a:rPr lang="en-US" dirty="0"/>
              <a:t>, wake up from this dream</a:t>
            </a:r>
            <a:r>
              <a:rPr lang="en-US" dirty="0" smtClean="0"/>
              <a:t>.’”</a:t>
            </a:r>
            <a:endParaRPr lang="en-US" dirty="0"/>
          </a:p>
          <a:p>
            <a:pPr marL="68580" indent="0">
              <a:buNone/>
              <a:defRPr/>
            </a:pPr>
            <a:r>
              <a:rPr lang="en-US" dirty="0">
                <a:hlinkClick r:id="rId3"/>
              </a:rPr>
              <a:t>https://www.youtube.com/watch?v=drq9hz5tYDI</a:t>
            </a:r>
            <a:endParaRPr lang="en-US" dirty="0"/>
          </a:p>
        </p:txBody>
      </p:sp>
      <p:sp>
        <p:nvSpPr>
          <p:cNvPr id="8602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083F2CAC-228A-7B48-B7EA-831128999DD1}" type="slidenum">
              <a:rPr lang="en-US" sz="1100">
                <a:solidFill>
                  <a:srgbClr val="4D4D4D"/>
                </a:solidFill>
              </a:rPr>
              <a:pPr eaLnBrk="1" fontAlgn="base" hangingPunct="1">
                <a:spcBef>
                  <a:spcPct val="0"/>
                </a:spcBef>
                <a:spcAft>
                  <a:spcPct val="0"/>
                </a:spcAft>
              </a:pPr>
              <a:t>29</a:t>
            </a:fld>
            <a:endParaRPr lang="en-US" sz="1100">
              <a:solidFill>
                <a:srgbClr val="4D4D4D"/>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44" t="4660" r="4737" b="2993"/>
          <a:stretch/>
        </p:blipFill>
        <p:spPr bwMode="auto">
          <a:xfrm>
            <a:off x="10200565" y="365125"/>
            <a:ext cx="1774825" cy="25749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chemeClr val="accent1"/>
                </a:solidFill>
              </a14:hiddenFill>
            </a:ext>
          </a:extLst>
        </p:spPr>
      </p:pic>
      <p:pic>
        <p:nvPicPr>
          <p:cNvPr id="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20" r="-1" b="-3344"/>
          <a:stretch/>
        </p:blipFill>
        <p:spPr bwMode="auto">
          <a:xfrm>
            <a:off x="9973227" y="3624866"/>
            <a:ext cx="1792769" cy="2731484"/>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2070606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a:t>
            </a:r>
            <a:endParaRPr lang="en-US" dirty="0"/>
          </a:p>
        </p:txBody>
      </p:sp>
      <p:sp>
        <p:nvSpPr>
          <p:cNvPr id="3" name="Content Placeholder 2"/>
          <p:cNvSpPr>
            <a:spLocks noGrp="1"/>
          </p:cNvSpPr>
          <p:nvPr>
            <p:ph idx="1"/>
          </p:nvPr>
        </p:nvSpPr>
        <p:spPr/>
        <p:txBody>
          <a:bodyPr>
            <a:normAutofit fontScale="92500"/>
          </a:bodyPr>
          <a:lstStyle/>
          <a:p>
            <a:r>
              <a:rPr lang="en-US" dirty="0" smtClean="0"/>
              <a:t>Nov 1. Title: The focus of a great leader: Passion for Mission and for People. Text: Mark 10:35-45. Topics: The textbook definition of leadership. Tyrants and Niceness. Why servant leadership is not enough. Why you matter. </a:t>
            </a:r>
          </a:p>
          <a:p>
            <a:r>
              <a:rPr lang="en-US" dirty="0" smtClean="0"/>
              <a:t>Nov 8. Title: Becoming a great leader: Character, Gifting, and Team. Text: Romans 12:1-16. Topics: Long-term formation in health. Gratitude for gifts and pursuing more. Investing in people. How you can become a great leader. </a:t>
            </a:r>
          </a:p>
          <a:p>
            <a:r>
              <a:rPr lang="en-US" dirty="0" smtClean="0"/>
              <a:t>Nov 15. Title: The approach of a great leader: Innovation, Discipline, and Results. Text: 1 Peter 3:8-18. Topics: Savvy in a wild world. Perseverance. Neither optimism nor pessimism. Navigating through the gauntlet of organizational chaos.  </a:t>
            </a:r>
          </a:p>
          <a:p>
            <a:endParaRPr lang="en-US" dirty="0"/>
          </a:p>
        </p:txBody>
      </p:sp>
    </p:spTree>
    <p:extLst>
      <p:ext uri="{BB962C8B-B14F-4D97-AF65-F5344CB8AC3E}">
        <p14:creationId xmlns:p14="http://schemas.microsoft.com/office/powerpoint/2010/main" val="3893896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278504" cy="1325563"/>
          </a:xfrm>
        </p:spPr>
        <p:txBody>
          <a:bodyPr>
            <a:normAutofit/>
          </a:bodyPr>
          <a:lstStyle/>
          <a:p>
            <a:pPr>
              <a:defRPr/>
            </a:pPr>
            <a:r>
              <a:rPr lang="en-US" dirty="0" smtClean="0">
                <a:ea typeface="+mj-ea"/>
                <a:cs typeface="+mj-cs"/>
              </a:rPr>
              <a:t>Dietrich Bonhoeffer on the </a:t>
            </a:r>
            <a:r>
              <a:rPr lang="en-US" i="1" dirty="0" smtClean="0">
                <a:ea typeface="+mj-ea"/>
                <a:cs typeface="+mj-cs"/>
              </a:rPr>
              <a:t>task</a:t>
            </a:r>
            <a:r>
              <a:rPr lang="en-US" dirty="0" smtClean="0">
                <a:ea typeface="+mj-ea"/>
                <a:cs typeface="+mj-cs"/>
              </a:rPr>
              <a:t> of Christians</a:t>
            </a:r>
            <a:endParaRPr lang="en-US" dirty="0">
              <a:ea typeface="+mj-ea"/>
              <a:cs typeface="+mj-cs"/>
            </a:endParaRPr>
          </a:p>
        </p:txBody>
      </p:sp>
      <p:sp>
        <p:nvSpPr>
          <p:cNvPr id="34818" name="Content Placeholder 2"/>
          <p:cNvSpPr>
            <a:spLocks noGrp="1"/>
          </p:cNvSpPr>
          <p:nvPr>
            <p:ph idx="1"/>
          </p:nvPr>
        </p:nvSpPr>
        <p:spPr>
          <a:xfrm>
            <a:off x="838200" y="1825625"/>
            <a:ext cx="8455925" cy="4351338"/>
          </a:xfrm>
        </p:spPr>
        <p:txBody>
          <a:bodyPr>
            <a:normAutofit/>
          </a:bodyPr>
          <a:lstStyle/>
          <a:p>
            <a:pPr marL="0" indent="0" eaLnBrk="1" hangingPunct="1">
              <a:lnSpc>
                <a:spcPct val="90000"/>
              </a:lnSpc>
              <a:buNone/>
            </a:pPr>
            <a:r>
              <a:rPr lang="en-US" dirty="0"/>
              <a:t>“All this they are to do in the midst of this world and without reservation, in order to bear witness to the fact that the world is lost and the new creation has come about in the church-community . . . Christians are to remain in the world in order to engage the world in a frontal assault</a:t>
            </a:r>
            <a:r>
              <a:rPr lang="en-US" dirty="0" smtClean="0"/>
              <a:t>.”</a:t>
            </a:r>
            <a:endParaRPr lang="en-US" dirty="0"/>
          </a:p>
          <a:p>
            <a:pPr marL="0" indent="0" eaLnBrk="1" hangingPunct="1">
              <a:lnSpc>
                <a:spcPct val="90000"/>
              </a:lnSpc>
              <a:buNone/>
            </a:pPr>
            <a:r>
              <a:rPr lang="en-US" dirty="0" smtClean="0"/>
              <a:t>Dietrich </a:t>
            </a:r>
            <a:r>
              <a:rPr lang="en-US" dirty="0"/>
              <a:t>Bonhoeffer, </a:t>
            </a:r>
            <a:r>
              <a:rPr lang="en-US" i="1" dirty="0"/>
              <a:t>Discipleship</a:t>
            </a:r>
            <a:r>
              <a:rPr lang="en-US" dirty="0"/>
              <a:t>, trans., Barbara G. Green and </a:t>
            </a:r>
            <a:r>
              <a:rPr lang="en-US" dirty="0" err="1"/>
              <a:t>Reinhard</a:t>
            </a:r>
            <a:r>
              <a:rPr lang="en-US" dirty="0"/>
              <a:t> Krauss, Dietrich </a:t>
            </a:r>
            <a:r>
              <a:rPr lang="en-US" dirty="0" err="1"/>
              <a:t>Bonhoeffer</a:t>
            </a:r>
            <a:r>
              <a:rPr lang="en-US" dirty="0"/>
              <a:t> Works, vol. 4 (Minneapolis: Fortress, 2001), 244. </a:t>
            </a:r>
          </a:p>
        </p:txBody>
      </p:sp>
      <p:sp>
        <p:nvSpPr>
          <p:cNvPr id="34819"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75EEEB4E-7D15-0546-9CCB-41E5EF28DF97}" type="slidenum">
              <a:rPr lang="en-US" sz="1100">
                <a:solidFill>
                  <a:srgbClr val="4D4D4D"/>
                </a:solidFill>
              </a:rPr>
              <a:pPr eaLnBrk="1" fontAlgn="base" hangingPunct="1">
                <a:spcBef>
                  <a:spcPct val="0"/>
                </a:spcBef>
                <a:spcAft>
                  <a:spcPct val="0"/>
                </a:spcAft>
              </a:pPr>
              <a:t>30</a:t>
            </a:fld>
            <a:endParaRPr lang="en-US" sz="1100">
              <a:solidFill>
                <a:srgbClr val="4D4D4D"/>
              </a:solidFill>
            </a:endParaRPr>
          </a:p>
        </p:txBody>
      </p:sp>
      <p:pic>
        <p:nvPicPr>
          <p:cNvPr id="5" name="Picture 4"/>
          <p:cNvPicPr>
            <a:picLocks noChangeAspect="1"/>
          </p:cNvPicPr>
          <p:nvPr/>
        </p:nvPicPr>
        <p:blipFill>
          <a:blip r:embed="rId3"/>
          <a:stretch>
            <a:fillRect/>
          </a:stretch>
        </p:blipFill>
        <p:spPr>
          <a:xfrm>
            <a:off x="9487826" y="365125"/>
            <a:ext cx="2251075" cy="22510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4"/>
          <a:stretch>
            <a:fillRect/>
          </a:stretch>
        </p:blipFill>
        <p:spPr>
          <a:xfrm>
            <a:off x="9754501" y="3414676"/>
            <a:ext cx="1717724" cy="2576587"/>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3414027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4"/>
          <p:cNvSpPr>
            <a:spLocks noGrp="1"/>
          </p:cNvSpPr>
          <p:nvPr>
            <p:ph type="title"/>
          </p:nvPr>
        </p:nvSpPr>
        <p:spPr bwMode="auto"/>
        <p:txBody>
          <a:bodyPr wrap="square" numCol="1" anchorCtr="0" compatLnSpc="1">
            <a:prstTxWarp prst="textNoShape">
              <a:avLst/>
            </a:prstTxWarp>
            <a:normAutofit/>
          </a:bodyPr>
          <a:lstStyle/>
          <a:p>
            <a:r>
              <a:rPr lang="en-US" dirty="0" smtClean="0"/>
              <a:t>God has given a task </a:t>
            </a:r>
            <a:r>
              <a:rPr lang="en-US" dirty="0"/>
              <a:t>– a commission</a:t>
            </a:r>
          </a:p>
        </p:txBody>
      </p:sp>
      <p:sp>
        <p:nvSpPr>
          <p:cNvPr id="45059" name="Content Placeholder 3"/>
          <p:cNvSpPr>
            <a:spLocks noGrp="1"/>
          </p:cNvSpPr>
          <p:nvPr>
            <p:ph idx="1"/>
          </p:nvPr>
        </p:nvSpPr>
        <p:spPr/>
        <p:txBody>
          <a:bodyPr anchor="ctr"/>
          <a:lstStyle/>
          <a:p>
            <a:pPr indent="0">
              <a:buNone/>
            </a:pPr>
            <a:r>
              <a:rPr lang="en-US" dirty="0"/>
              <a:t>Therefore go and make disciples of all nations, baptizing them in the name of the Father and of the Son and of the Holy Spirit, and teaching them to obey everything I have commanded you.</a:t>
            </a:r>
          </a:p>
          <a:p>
            <a:pPr indent="0">
              <a:buNone/>
            </a:pPr>
            <a:r>
              <a:rPr lang="en-US" dirty="0"/>
              <a:t>Matthew 28:18-20 (NIV)</a:t>
            </a:r>
          </a:p>
        </p:txBody>
      </p:sp>
      <p:sp>
        <p:nvSpPr>
          <p:cNvPr id="45061" name="Slide Number Placeholder 5"/>
          <p:cNvSpPr>
            <a:spLocks noGrp="1"/>
          </p:cNvSpPr>
          <p:nvPr>
            <p:ph type="sldNum" sz="quarter" idx="12"/>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C96BD3A2-7A34-C443-894F-BC88F986CD8B}" type="slidenum">
              <a:rPr lang="en-US" sz="1100">
                <a:solidFill>
                  <a:srgbClr val="4D4D4D"/>
                </a:solidFill>
              </a:rPr>
              <a:pPr eaLnBrk="1" fontAlgn="base" hangingPunct="1">
                <a:spcBef>
                  <a:spcPct val="0"/>
                </a:spcBef>
                <a:spcAft>
                  <a:spcPct val="0"/>
                </a:spcAft>
              </a:pPr>
              <a:t>31</a:t>
            </a:fld>
            <a:endParaRPr lang="en-US" sz="1100">
              <a:solidFill>
                <a:srgbClr val="4D4D4D"/>
              </a:solidFill>
            </a:endParaRPr>
          </a:p>
        </p:txBody>
      </p:sp>
    </p:spTree>
    <p:extLst>
      <p:ext uri="{BB962C8B-B14F-4D97-AF65-F5344CB8AC3E}">
        <p14:creationId xmlns:p14="http://schemas.microsoft.com/office/powerpoint/2010/main" val="2406596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ea typeface="+mj-ea"/>
                <a:cs typeface="+mj-cs"/>
              </a:rPr>
              <a:t>Dallas Willard on effort</a:t>
            </a:r>
            <a:endParaRPr lang="en-US" dirty="0">
              <a:ea typeface="+mj-ea"/>
              <a:cs typeface="+mj-cs"/>
            </a:endParaRPr>
          </a:p>
        </p:txBody>
      </p:sp>
      <p:sp>
        <p:nvSpPr>
          <p:cNvPr id="6" name="Content Placeholder 5"/>
          <p:cNvSpPr>
            <a:spLocks noGrp="1"/>
          </p:cNvSpPr>
          <p:nvPr>
            <p:ph idx="1"/>
          </p:nvPr>
        </p:nvSpPr>
        <p:spPr>
          <a:xfrm>
            <a:off x="838200" y="1825625"/>
            <a:ext cx="6738257" cy="4351338"/>
          </a:xfrm>
        </p:spPr>
        <p:txBody>
          <a:bodyPr rtlCol="0">
            <a:normAutofit fontScale="85000" lnSpcReduction="10000"/>
          </a:bodyPr>
          <a:lstStyle/>
          <a:p>
            <a:pPr marL="0" indent="0">
              <a:buNone/>
              <a:defRPr/>
            </a:pPr>
            <a:r>
              <a:rPr lang="en-US" dirty="0" smtClean="0"/>
              <a:t>“</a:t>
            </a:r>
            <a:r>
              <a:rPr lang="en-US" dirty="0" smtClean="0">
                <a:ea typeface="+mn-ea"/>
                <a:cs typeface="+mn-cs"/>
              </a:rPr>
              <a:t>Grace </a:t>
            </a:r>
            <a:r>
              <a:rPr lang="en-US" dirty="0">
                <a:ea typeface="+mn-ea"/>
                <a:cs typeface="+mn-cs"/>
              </a:rPr>
              <a:t>is not opposed to effort, but it is opposed to earning.” </a:t>
            </a:r>
            <a:endParaRPr lang="en-US" dirty="0" smtClean="0">
              <a:ea typeface="+mn-ea"/>
              <a:cs typeface="+mn-cs"/>
            </a:endParaRPr>
          </a:p>
          <a:p>
            <a:pPr marL="68580" indent="0">
              <a:buNone/>
              <a:defRPr/>
            </a:pPr>
            <a:r>
              <a:rPr lang="en-US" dirty="0" smtClean="0">
                <a:ea typeface="+mn-ea"/>
                <a:cs typeface="+mn-cs"/>
              </a:rPr>
              <a:t>Dallas </a:t>
            </a:r>
            <a:r>
              <a:rPr lang="en-US" dirty="0">
                <a:ea typeface="+mn-ea"/>
                <a:cs typeface="+mn-cs"/>
              </a:rPr>
              <a:t>Willard, </a:t>
            </a:r>
            <a:r>
              <a:rPr lang="en-US" i="1" dirty="0">
                <a:ea typeface="+mn-ea"/>
                <a:cs typeface="+mn-cs"/>
              </a:rPr>
              <a:t>The Great Omission: Rediscovering Jesus' Essential Teachings on Discipleship</a:t>
            </a:r>
            <a:r>
              <a:rPr lang="en-US" dirty="0">
                <a:ea typeface="+mn-ea"/>
                <a:cs typeface="+mn-cs"/>
              </a:rPr>
              <a:t> (San Francisco: </a:t>
            </a:r>
            <a:r>
              <a:rPr lang="en-US" dirty="0" err="1">
                <a:ea typeface="+mn-ea"/>
                <a:cs typeface="+mn-cs"/>
              </a:rPr>
              <a:t>HarperSanFrancisco</a:t>
            </a:r>
            <a:r>
              <a:rPr lang="en-US" dirty="0">
                <a:ea typeface="+mn-ea"/>
                <a:cs typeface="+mn-cs"/>
              </a:rPr>
              <a:t>, 2006), 61, 133, 166.</a:t>
            </a:r>
          </a:p>
          <a:p>
            <a:pPr marL="68580" indent="0">
              <a:buNone/>
              <a:defRPr/>
            </a:pPr>
            <a:endParaRPr lang="en-US" dirty="0" smtClean="0">
              <a:ea typeface="+mn-ea"/>
              <a:cs typeface="+mn-cs"/>
            </a:endParaRPr>
          </a:p>
          <a:p>
            <a:pPr marL="68580" indent="0">
              <a:buNone/>
              <a:defRPr/>
            </a:pPr>
            <a:r>
              <a:rPr lang="en-US" dirty="0"/>
              <a:t>Sometimes Christians think that leadership intrudes upon God’s sphere of influence. Results, effectiveness—that’s God’s </a:t>
            </a:r>
            <a:r>
              <a:rPr lang="en-US" dirty="0" smtClean="0"/>
              <a:t>department.</a:t>
            </a:r>
            <a:endParaRPr lang="en-US" dirty="0"/>
          </a:p>
          <a:p>
            <a:pPr marL="68580" indent="0">
              <a:buNone/>
              <a:defRPr/>
            </a:pPr>
            <a:r>
              <a:rPr lang="en-US" dirty="0" smtClean="0">
                <a:ea typeface="+mn-ea"/>
                <a:cs typeface="+mn-cs"/>
              </a:rPr>
              <a:t>Some </a:t>
            </a:r>
            <a:r>
              <a:rPr lang="en-US" dirty="0">
                <a:ea typeface="+mn-ea"/>
                <a:cs typeface="+mn-cs"/>
              </a:rPr>
              <a:t>might bristle at </a:t>
            </a:r>
            <a:r>
              <a:rPr lang="en-US" dirty="0" smtClean="0">
                <a:ea typeface="+mn-ea"/>
                <a:cs typeface="+mn-cs"/>
              </a:rPr>
              <a:t>the idea that we have a “task” </a:t>
            </a:r>
            <a:r>
              <a:rPr lang="en-US" dirty="0">
                <a:ea typeface="+mn-ea"/>
                <a:cs typeface="+mn-cs"/>
              </a:rPr>
              <a:t>but it is not “</a:t>
            </a:r>
            <a:r>
              <a:rPr lang="en-US" dirty="0" err="1">
                <a:ea typeface="+mn-ea"/>
                <a:cs typeface="+mn-cs"/>
              </a:rPr>
              <a:t>Pelagian</a:t>
            </a:r>
            <a:r>
              <a:rPr lang="en-US" dirty="0">
                <a:ea typeface="+mn-ea"/>
                <a:cs typeface="+mn-cs"/>
              </a:rPr>
              <a:t>” or “Armenian” to try to obey the Great Commission. </a:t>
            </a:r>
          </a:p>
          <a:p>
            <a:pPr marL="68580" indent="0">
              <a:buNone/>
              <a:defRPr/>
            </a:pPr>
            <a:endParaRPr lang="en-US" dirty="0">
              <a:ea typeface="+mn-ea"/>
              <a:cs typeface="+mn-cs"/>
            </a:endParaRPr>
          </a:p>
        </p:txBody>
      </p:sp>
      <p:sp>
        <p:nvSpPr>
          <p:cNvPr id="46086" name="Slide Number Placeholder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53E9EF09-B6A0-4A40-89F5-14B4B82DFEF8}" type="slidenum">
              <a:rPr lang="en-US" sz="1100">
                <a:solidFill>
                  <a:srgbClr val="4D4D4D"/>
                </a:solidFill>
              </a:rPr>
              <a:pPr eaLnBrk="1" fontAlgn="base" hangingPunct="1">
                <a:spcBef>
                  <a:spcPct val="0"/>
                </a:spcBef>
                <a:spcAft>
                  <a:spcPct val="0"/>
                </a:spcAft>
              </a:pPr>
              <a:t>32</a:t>
            </a:fld>
            <a:endParaRPr lang="en-US" sz="1100">
              <a:solidFill>
                <a:srgbClr val="4D4D4D"/>
              </a:solidFill>
            </a:endParaRPr>
          </a:p>
        </p:txBody>
      </p:sp>
      <p:pic>
        <p:nvPicPr>
          <p:cNvPr id="7" name="Picture 6"/>
          <p:cNvPicPr>
            <a:picLocks noChangeAspect="1"/>
          </p:cNvPicPr>
          <p:nvPr/>
        </p:nvPicPr>
        <p:blipFill>
          <a:blip r:embed="rId2"/>
          <a:stretch>
            <a:fillRect/>
          </a:stretch>
        </p:blipFill>
        <p:spPr>
          <a:xfrm>
            <a:off x="8055355" y="352675"/>
            <a:ext cx="2309813" cy="23082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p:cNvPicPr>
            <a:picLocks noChangeAspect="1"/>
          </p:cNvPicPr>
          <p:nvPr/>
        </p:nvPicPr>
        <p:blipFill>
          <a:blip r:embed="rId3"/>
          <a:stretch>
            <a:fillRect/>
          </a:stretch>
        </p:blipFill>
        <p:spPr>
          <a:xfrm>
            <a:off x="8385682" y="3322237"/>
            <a:ext cx="1649156" cy="2476210"/>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1424721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God’s plan is to use Christians</a:t>
            </a:r>
            <a:endParaRPr lang="en-US" dirty="0"/>
          </a:p>
        </p:txBody>
      </p:sp>
      <p:sp>
        <p:nvSpPr>
          <p:cNvPr id="48130" name="Content Placeholder 6"/>
          <p:cNvSpPr>
            <a:spLocks noGrp="1"/>
          </p:cNvSpPr>
          <p:nvPr>
            <p:ph idx="1"/>
          </p:nvPr>
        </p:nvSpPr>
        <p:spPr/>
        <p:txBody>
          <a:bodyPr>
            <a:normAutofit/>
          </a:bodyPr>
          <a:lstStyle/>
          <a:p>
            <a:pPr eaLnBrk="1" hangingPunct="1"/>
            <a:r>
              <a:rPr lang="en-US" dirty="0"/>
              <a:t> “Before the creation of the world,” (</a:t>
            </a:r>
            <a:r>
              <a:rPr lang="en-US" dirty="0" err="1"/>
              <a:t>Eph</a:t>
            </a:r>
            <a:r>
              <a:rPr lang="en-US" dirty="0"/>
              <a:t> 1:4), God’s plan was to use a people to point to him. “His intent was that now, </a:t>
            </a:r>
            <a:r>
              <a:rPr lang="en-US" i="1" dirty="0"/>
              <a:t>through the church</a:t>
            </a:r>
            <a:r>
              <a:rPr lang="en-US" dirty="0"/>
              <a:t>, the manifold wisdom of God should be made known!” (</a:t>
            </a:r>
            <a:r>
              <a:rPr lang="en-US" dirty="0" err="1"/>
              <a:t>Eph</a:t>
            </a:r>
            <a:r>
              <a:rPr lang="en-US" dirty="0"/>
              <a:t> 3:10). </a:t>
            </a:r>
          </a:p>
          <a:p>
            <a:pPr eaLnBrk="1" hangingPunct="1"/>
            <a:r>
              <a:rPr lang="en-US" dirty="0"/>
              <a:t>If you are having difficulty remembering that the church is not a building, substitute the words “Christians” or “followers of Jesus” as this is closer. This should also help you see that virtually the same things that are said biblically about the church can be said about other Christian organizations and even groups of Christian individuals. “His intent was that now, through we Christians, the manifold wisdom of God should be made known!” </a:t>
            </a:r>
          </a:p>
        </p:txBody>
      </p:sp>
      <p:sp>
        <p:nvSpPr>
          <p:cNvPr id="48131"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019F8391-83DB-604D-900D-89002840F1FF}" type="slidenum">
              <a:rPr lang="en-US" sz="1100">
                <a:solidFill>
                  <a:srgbClr val="4D4D4D"/>
                </a:solidFill>
              </a:rPr>
              <a:pPr eaLnBrk="1" fontAlgn="base" hangingPunct="1">
                <a:spcBef>
                  <a:spcPct val="0"/>
                </a:spcBef>
                <a:spcAft>
                  <a:spcPct val="0"/>
                </a:spcAft>
              </a:pPr>
              <a:t>33</a:t>
            </a:fld>
            <a:endParaRPr lang="en-US" sz="1100">
              <a:solidFill>
                <a:srgbClr val="4D4D4D"/>
              </a:solidFill>
            </a:endParaRPr>
          </a:p>
        </p:txBody>
      </p:sp>
    </p:spTree>
    <p:extLst>
      <p:ext uri="{BB962C8B-B14F-4D97-AF65-F5344CB8AC3E}">
        <p14:creationId xmlns:p14="http://schemas.microsoft.com/office/powerpoint/2010/main" val="18910535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task of </a:t>
            </a:r>
            <a:r>
              <a:rPr lang="en-US" dirty="0" smtClean="0"/>
              <a:t>Christians? </a:t>
            </a:r>
            <a:endParaRPr lang="en-US" dirty="0"/>
          </a:p>
        </p:txBody>
      </p:sp>
      <p:sp>
        <p:nvSpPr>
          <p:cNvPr id="3" name="Content Placeholder 2"/>
          <p:cNvSpPr>
            <a:spLocks noGrp="1"/>
          </p:cNvSpPr>
          <p:nvPr>
            <p:ph idx="1"/>
          </p:nvPr>
        </p:nvSpPr>
        <p:spPr>
          <a:xfrm>
            <a:off x="838200" y="1825625"/>
            <a:ext cx="7343899" cy="4351338"/>
          </a:xfrm>
        </p:spPr>
        <p:txBody>
          <a:bodyPr rtlCol="0">
            <a:normAutofit/>
          </a:bodyPr>
          <a:lstStyle/>
          <a:p>
            <a:pPr indent="0">
              <a:buNone/>
              <a:defRPr/>
            </a:pPr>
            <a:r>
              <a:rPr lang="en-US" dirty="0" smtClean="0"/>
              <a:t>“To </a:t>
            </a:r>
            <a:r>
              <a:rPr lang="en-US" dirty="0"/>
              <a:t>use the simplest and biblical formulation: </a:t>
            </a:r>
            <a:r>
              <a:rPr lang="en-US" dirty="0" smtClean="0"/>
              <a:t>‘You </a:t>
            </a:r>
            <a:r>
              <a:rPr lang="en-US" dirty="0"/>
              <a:t>will be my </a:t>
            </a:r>
            <a:r>
              <a:rPr lang="en-US" dirty="0" smtClean="0"/>
              <a:t>witnesses’ </a:t>
            </a:r>
            <a:r>
              <a:rPr lang="en-US" dirty="0"/>
              <a:t>(Acts 1:8</a:t>
            </a:r>
            <a:r>
              <a:rPr lang="en-US" dirty="0" smtClean="0"/>
              <a:t>).”</a:t>
            </a:r>
            <a:endParaRPr lang="en-US" dirty="0"/>
          </a:p>
          <a:p>
            <a:pPr indent="0">
              <a:buNone/>
              <a:defRPr/>
            </a:pPr>
            <a:endParaRPr lang="en-US" dirty="0"/>
          </a:p>
          <a:p>
            <a:pPr indent="0">
              <a:buNone/>
              <a:defRPr/>
            </a:pPr>
            <a:r>
              <a:rPr lang="en-US" dirty="0"/>
              <a:t>Karl Barth, </a:t>
            </a:r>
            <a:r>
              <a:rPr lang="en-US" i="1" dirty="0"/>
              <a:t>Church Dogmatics</a:t>
            </a:r>
            <a:r>
              <a:rPr lang="en-US" dirty="0"/>
              <a:t>, 4 vols. in 13 parts vols. (New York: T&amp;T Clark, 1956-1969, 1975, 2009), IV/3.2, 797.</a:t>
            </a:r>
          </a:p>
          <a:p>
            <a:pPr marL="68580" indent="0">
              <a:buNone/>
              <a:defRPr/>
            </a:pPr>
            <a:endParaRPr lang="en-US" dirty="0"/>
          </a:p>
        </p:txBody>
      </p:sp>
      <p:sp>
        <p:nvSpPr>
          <p:cNvPr id="86021"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083F2CAC-228A-7B48-B7EA-831128999DD1}" type="slidenum">
              <a:rPr lang="en-US" sz="1100">
                <a:solidFill>
                  <a:srgbClr val="4D4D4D"/>
                </a:solidFill>
              </a:rPr>
              <a:pPr eaLnBrk="1" fontAlgn="base" hangingPunct="1">
                <a:spcBef>
                  <a:spcPct val="0"/>
                </a:spcBef>
                <a:spcAft>
                  <a:spcPct val="0"/>
                </a:spcAft>
              </a:pPr>
              <a:t>34</a:t>
            </a:fld>
            <a:endParaRPr lang="en-US" sz="1100">
              <a:solidFill>
                <a:srgbClr val="4D4D4D"/>
              </a:solidFill>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44" t="4660" r="4737" b="2993"/>
          <a:stretch/>
        </p:blipFill>
        <p:spPr bwMode="auto">
          <a:xfrm>
            <a:off x="8553941" y="442205"/>
            <a:ext cx="1774825" cy="25749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chemeClr val="accent1"/>
                </a:solidFill>
              </a14:hiddenFill>
            </a:ext>
          </a:extLst>
        </p:spPr>
      </p:pic>
      <p:pic>
        <p:nvPicPr>
          <p:cNvPr id="5"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20" r="-1" b="-3344"/>
          <a:stretch/>
        </p:blipFill>
        <p:spPr bwMode="auto">
          <a:xfrm>
            <a:off x="8362714" y="3416577"/>
            <a:ext cx="1792769" cy="2731484"/>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22645665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Pointing to Jesus Christ can take many forms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276126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People</a:t>
            </a:r>
            <a:endParaRPr lang="en-US" dirty="0"/>
          </a:p>
        </p:txBody>
      </p:sp>
      <p:sp>
        <p:nvSpPr>
          <p:cNvPr id="5" name="Text Placeholder 4"/>
          <p:cNvSpPr>
            <a:spLocks noGrp="1"/>
          </p:cNvSpPr>
          <p:nvPr>
            <p:ph type="body" idx="1"/>
          </p:nvPr>
        </p:nvSpPr>
        <p:spPr/>
        <p:txBody>
          <a:bodyPr/>
          <a:lstStyle/>
          <a:p>
            <a:r>
              <a:rPr lang="en-US" dirty="0" smtClean="0"/>
              <a:t>Relationship matters</a:t>
            </a:r>
            <a:endParaRPr lang="en-US" dirty="0"/>
          </a:p>
        </p:txBody>
      </p:sp>
    </p:spTree>
    <p:extLst>
      <p:ext uri="{BB962C8B-B14F-4D97-AF65-F5344CB8AC3E}">
        <p14:creationId xmlns:p14="http://schemas.microsoft.com/office/powerpoint/2010/main" val="1766083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matter</a:t>
            </a:r>
            <a:endParaRPr lang="en-US" dirty="0"/>
          </a:p>
        </p:txBody>
      </p:sp>
      <p:sp>
        <p:nvSpPr>
          <p:cNvPr id="3" name="Content Placeholder 2"/>
          <p:cNvSpPr>
            <a:spLocks noGrp="1"/>
          </p:cNvSpPr>
          <p:nvPr>
            <p:ph idx="1"/>
          </p:nvPr>
        </p:nvSpPr>
        <p:spPr/>
        <p:txBody>
          <a:bodyPr/>
          <a:lstStyle/>
          <a:p>
            <a:r>
              <a:rPr lang="en-US" dirty="0"/>
              <a:t>What </a:t>
            </a:r>
            <a:r>
              <a:rPr lang="en-US" i="1" dirty="0"/>
              <a:t>means</a:t>
            </a:r>
            <a:r>
              <a:rPr lang="en-US" dirty="0"/>
              <a:t> of leadership should we use as Christians? Or, what’s wrong with using any means necessary to get something good done. Do the ends justify the means? If you are trying to help the poor or communicate the good news, can you use questionable means to do so (like lying, cheating, murder, torture, sexual immorality, bribery</a:t>
            </a:r>
            <a:r>
              <a:rPr lang="en-US" dirty="0" smtClean="0"/>
              <a:t>?)</a:t>
            </a:r>
            <a:endParaRPr lang="en-US" dirty="0"/>
          </a:p>
        </p:txBody>
      </p:sp>
    </p:spTree>
    <p:extLst>
      <p:ext uri="{BB962C8B-B14F-4D97-AF65-F5344CB8AC3E}">
        <p14:creationId xmlns:p14="http://schemas.microsoft.com/office/powerpoint/2010/main" val="871296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matter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Consider the dynamics of task and relationship in leadership. In teleological ethics, one seeks good ends. In deontological ethics, one seeks good means. </a:t>
            </a:r>
          </a:p>
          <a:p>
            <a:r>
              <a:rPr lang="en-US" dirty="0"/>
              <a:t>W</a:t>
            </a:r>
            <a:r>
              <a:rPr lang="en-US" dirty="0" smtClean="0"/>
              <a:t>hat </a:t>
            </a:r>
            <a:r>
              <a:rPr lang="en-US" i="1" dirty="0" smtClean="0"/>
              <a:t>means</a:t>
            </a:r>
            <a:r>
              <a:rPr lang="en-US" dirty="0" smtClean="0"/>
              <a:t> of leadership should we use as Christians? Or, what’s wrong with using any means necessary to get something good done. Do the ends justify the means? If you are trying to help the poor or communicate the good news, can you use questionable means to do so (like lying, cheating, murder, torture, sexual immorality, bribery?) Or, to go to the other extreme, should we ignore the ends (goals / purpose / task) altogether and just withdraw and seek purity by doing no harm?</a:t>
            </a:r>
          </a:p>
          <a:p>
            <a:r>
              <a:rPr lang="en-US" dirty="0" smtClean="0"/>
              <a:t>Optional question: Are you or your organization more tempted to use shady means to get things done or are you more tempted to withdraw and just be pure?</a:t>
            </a:r>
          </a:p>
          <a:p>
            <a:endParaRPr lang="en-US" dirty="0"/>
          </a:p>
        </p:txBody>
      </p:sp>
    </p:spTree>
    <p:extLst>
      <p:ext uri="{BB962C8B-B14F-4D97-AF65-F5344CB8AC3E}">
        <p14:creationId xmlns:p14="http://schemas.microsoft.com/office/powerpoint/2010/main" val="2775339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Task-oriented can go very wrong.</a:t>
            </a:r>
            <a:endParaRPr lang="en-US" dirty="0"/>
          </a:p>
        </p:txBody>
      </p:sp>
      <p:sp>
        <p:nvSpPr>
          <p:cNvPr id="3" name="Content Placeholder 2"/>
          <p:cNvSpPr>
            <a:spLocks noGrp="1"/>
          </p:cNvSpPr>
          <p:nvPr>
            <p:ph idx="1"/>
          </p:nvPr>
        </p:nvSpPr>
        <p:spPr/>
        <p:txBody>
          <a:bodyPr>
            <a:normAutofit/>
          </a:bodyPr>
          <a:lstStyle/>
          <a:p>
            <a:pPr marL="68580" indent="0">
              <a:buNone/>
            </a:pPr>
            <a:r>
              <a:rPr lang="en-US" dirty="0" smtClean="0"/>
              <a:t>“</a:t>
            </a:r>
            <a:r>
              <a:rPr lang="en-US" dirty="0"/>
              <a:t>Hitler, Stalin, and Pol Pot come immediately to mind: all power-made and evil but nonetheless highly effective as leaders.” </a:t>
            </a:r>
            <a:endParaRPr lang="en-US" dirty="0" smtClean="0"/>
          </a:p>
          <a:p>
            <a:pPr marL="68580" indent="0">
              <a:buNone/>
            </a:pPr>
            <a:endParaRPr lang="en-US" dirty="0" smtClean="0"/>
          </a:p>
          <a:p>
            <a:pPr marL="68580" indent="0">
              <a:buNone/>
            </a:pPr>
            <a:r>
              <a:rPr lang="en-US" dirty="0" smtClean="0"/>
              <a:t>Barbara </a:t>
            </a:r>
            <a:r>
              <a:rPr lang="en-US" dirty="0"/>
              <a:t>Kellerman, "Leadership Warts and All. (Cover Story)," </a:t>
            </a:r>
            <a:r>
              <a:rPr lang="en-US" i="1" dirty="0"/>
              <a:t>Harvard Business Review</a:t>
            </a:r>
            <a:r>
              <a:rPr lang="en-US" dirty="0"/>
              <a:t> 82, no. 1 (</a:t>
            </a:r>
            <a:r>
              <a:rPr lang="en-US" dirty="0" smtClean="0"/>
              <a:t>2004), 41.</a:t>
            </a:r>
          </a:p>
          <a:p>
            <a:pPr marL="68580" indent="0">
              <a:buNone/>
            </a:pP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7652" y="317584"/>
            <a:ext cx="2514600" cy="1373104"/>
          </a:xfrm>
          <a:prstGeom prst="rect">
            <a:avLst/>
          </a:prstGeom>
        </p:spPr>
      </p:pic>
    </p:spTree>
    <p:extLst>
      <p:ext uri="{BB962C8B-B14F-4D97-AF65-F5344CB8AC3E}">
        <p14:creationId xmlns:p14="http://schemas.microsoft.com/office/powerpoint/2010/main" val="18725990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a:t>
            </a:r>
            <a:endParaRPr lang="en-US" dirty="0"/>
          </a:p>
        </p:txBody>
      </p:sp>
      <p:sp>
        <p:nvSpPr>
          <p:cNvPr id="3" name="Content Placeholder 2"/>
          <p:cNvSpPr>
            <a:spLocks noGrp="1"/>
          </p:cNvSpPr>
          <p:nvPr>
            <p:ph idx="1"/>
          </p:nvPr>
        </p:nvSpPr>
        <p:spPr/>
        <p:txBody>
          <a:bodyPr/>
          <a:lstStyle/>
          <a:p>
            <a:pPr marL="0" indent="0">
              <a:buNone/>
            </a:pPr>
            <a:r>
              <a:rPr lang="en-US" dirty="0" smtClean="0"/>
              <a:t>Andy Rowell is in his third teaching full-time as a professor of ministry leadership at Bethel Seminary. His courses include Introduction to Transformational Leadership, and Organizational Leadership and Church Governance. He did his doctoral work on the theology of the church at Duke University. He regularly attends City Church in southwest Minneapolis, where his wife Amy is Pastor of Community Life. He coaches his kids in soccer, basketball, and baseball. </a:t>
            </a:r>
          </a:p>
          <a:p>
            <a:endParaRPr lang="en-US" dirty="0"/>
          </a:p>
        </p:txBody>
      </p:sp>
      <p:pic>
        <p:nvPicPr>
          <p:cNvPr id="4" name="Picture 2" descr="https://www.bethel.edu/marketing/images/logos/seminary-logo-vertical-col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987" y="4535556"/>
            <a:ext cx="2137459" cy="183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64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are the dangers of the task emphasized exclusively?</a:t>
            </a:r>
            <a:endParaRPr lang="en-US" dirty="0"/>
          </a:p>
        </p:txBody>
      </p:sp>
      <p:sp>
        <p:nvSpPr>
          <p:cNvPr id="3" name="Content Placeholder 2"/>
          <p:cNvSpPr>
            <a:spLocks noGrp="1"/>
          </p:cNvSpPr>
          <p:nvPr>
            <p:ph idx="1"/>
          </p:nvPr>
        </p:nvSpPr>
        <p:spPr>
          <a:xfrm>
            <a:off x="838200" y="1825624"/>
            <a:ext cx="8521066" cy="4807187"/>
          </a:xfrm>
        </p:spPr>
        <p:txBody>
          <a:bodyPr>
            <a:normAutofit fontScale="85000" lnSpcReduction="20000"/>
          </a:bodyPr>
          <a:lstStyle/>
          <a:p>
            <a:pPr marL="68580" indent="0">
              <a:buNone/>
            </a:pPr>
            <a:r>
              <a:rPr lang="en-US" dirty="0"/>
              <a:t>“The danger is that narcissism can turn unproductive when, lacking restraining anchors and self-knowledge, narcissists become unrealistic dreamers.” </a:t>
            </a:r>
          </a:p>
          <a:p>
            <a:pPr marL="68580" indent="0">
              <a:buNone/>
            </a:pPr>
            <a:r>
              <a:rPr lang="en-US" dirty="0"/>
              <a:t>Michael </a:t>
            </a:r>
            <a:r>
              <a:rPr lang="en-US" dirty="0" err="1"/>
              <a:t>Maccoby</a:t>
            </a:r>
            <a:r>
              <a:rPr lang="en-US" dirty="0"/>
              <a:t>, “Narcissistic Leaders: The Incredible Pros, the Inevitable Cons,” </a:t>
            </a:r>
            <a:r>
              <a:rPr lang="en-US" i="1" dirty="0"/>
              <a:t>Harvard Business Review </a:t>
            </a:r>
            <a:r>
              <a:rPr lang="en-US" dirty="0"/>
              <a:t>82, no. 1 (2004): 94.</a:t>
            </a:r>
          </a:p>
          <a:p>
            <a:pPr marL="68580" indent="0">
              <a:buNone/>
            </a:pPr>
            <a:endParaRPr lang="en-US" dirty="0"/>
          </a:p>
          <a:p>
            <a:pPr marL="68580" indent="0">
              <a:buNone/>
            </a:pPr>
            <a:r>
              <a:rPr lang="en-US" dirty="0"/>
              <a:t>“Those who love their dream of a Christian community more than the Christian community itself become destroyers of that Christian community even though their personal intentions may be ever so honest, earnest and sacrificial. God hates this wishful dreaming because it makes the dreamer proud and pretentious. Those who dream of this idealized community demand that it be fulfilled by God, by others, and by themselves.” </a:t>
            </a:r>
          </a:p>
          <a:p>
            <a:pPr marL="68580" indent="0">
              <a:buNone/>
            </a:pPr>
            <a:r>
              <a:rPr lang="en-US" dirty="0"/>
              <a:t>Dietrich Bonhoeffer</a:t>
            </a:r>
            <a:r>
              <a:rPr lang="en-US" i="1" dirty="0"/>
              <a:t>, Life Together; </a:t>
            </a:r>
            <a:r>
              <a:rPr lang="en-US" i="1" dirty="0" err="1"/>
              <a:t>Prayerbook</a:t>
            </a:r>
            <a:r>
              <a:rPr lang="en-US" i="1" dirty="0"/>
              <a:t> of the Bible</a:t>
            </a:r>
            <a:r>
              <a:rPr lang="en-US" dirty="0"/>
              <a:t>, trans., Daniel W. </a:t>
            </a:r>
            <a:r>
              <a:rPr lang="en-US" dirty="0" err="1"/>
              <a:t>Bloesch</a:t>
            </a:r>
            <a:r>
              <a:rPr lang="en-US" dirty="0"/>
              <a:t> and James H. </a:t>
            </a:r>
            <a:r>
              <a:rPr lang="en-US" dirty="0" err="1"/>
              <a:t>Burtness</a:t>
            </a:r>
            <a:r>
              <a:rPr lang="en-US" dirty="0"/>
              <a:t>, Dietrich Bonhoeffer Works, vol. 5 (Minneapolis: Augsburg Fortress, 1996), 36.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266" y="1139073"/>
            <a:ext cx="2514600" cy="13731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6335" y="3286125"/>
            <a:ext cx="1784937" cy="2657475"/>
          </a:xfrm>
          <a:prstGeom prst="rect">
            <a:avLst/>
          </a:prstGeom>
          <a:ln>
            <a:noFill/>
          </a:ln>
          <a:effectLst>
            <a:outerShdw blurRad="76200" dir="18900000" sy="23000" kx="-1200000" algn="bl" rotWithShape="0">
              <a:prstClr val="black">
                <a:alpha val="20000"/>
              </a:prstClr>
            </a:outerShdw>
          </a:effectLst>
          <a:scene3d>
            <a:camera prst="perspectiveFront" fov="5100000">
              <a:rot lat="0" lon="19499986"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34030623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31839"/>
          </a:xfrm>
        </p:spPr>
        <p:txBody>
          <a:bodyPr/>
          <a:lstStyle/>
          <a:p>
            <a:pPr algn="ctr"/>
            <a:r>
              <a:rPr lang="en-US" dirty="0" smtClean="0"/>
              <a:t>“Leadership” or possessed</a:t>
            </a:r>
            <a:endParaRPr lang="en-US" dirty="0"/>
          </a:p>
        </p:txBody>
      </p:sp>
      <p:sp>
        <p:nvSpPr>
          <p:cNvPr id="4" name="Content Placeholder 3"/>
          <p:cNvSpPr>
            <a:spLocks noGrp="1"/>
          </p:cNvSpPr>
          <p:nvPr>
            <p:ph idx="1"/>
          </p:nvPr>
        </p:nvSpPr>
        <p:spPr>
          <a:xfrm>
            <a:off x="2019300" y="6417459"/>
            <a:ext cx="8153400" cy="608032"/>
          </a:xfrm>
        </p:spPr>
        <p:txBody>
          <a:bodyPr/>
          <a:lstStyle/>
          <a:p>
            <a:r>
              <a:rPr lang="en-US" dirty="0">
                <a:hlinkClick r:id="rId2"/>
              </a:rPr>
              <a:t>http://dilbert.com/strips/comic/2005-11-06</a:t>
            </a:r>
            <a:r>
              <a:rPr lang="en-US" dirty="0" smtClean="0">
                <a:hlinkClick r:id="rId2"/>
              </a:rPr>
              <a:t>/</a:t>
            </a:r>
            <a:r>
              <a:rPr lang="en-US" dirty="0" smtClean="0"/>
              <a:t> </a:t>
            </a:r>
            <a:endParaRPr lang="en-US" dirty="0"/>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41</a:t>
            </a:fld>
            <a:endParaRPr lang="en-US"/>
          </a:p>
        </p:txBody>
      </p:sp>
      <p:pic>
        <p:nvPicPr>
          <p:cNvPr id="6" name="Picture 5"/>
          <p:cNvPicPr>
            <a:picLocks noChangeAspect="1"/>
          </p:cNvPicPr>
          <p:nvPr/>
        </p:nvPicPr>
        <p:blipFill>
          <a:blip r:embed="rId3"/>
          <a:stretch>
            <a:fillRect/>
          </a:stretch>
        </p:blipFill>
        <p:spPr>
          <a:xfrm>
            <a:off x="0" y="889000"/>
            <a:ext cx="12192000" cy="5467350"/>
          </a:xfrm>
          <a:prstGeom prst="rect">
            <a:avLst/>
          </a:prstGeom>
        </p:spPr>
      </p:pic>
    </p:spTree>
    <p:extLst>
      <p:ext uri="{BB962C8B-B14F-4D97-AF65-F5344CB8AC3E}">
        <p14:creationId xmlns:p14="http://schemas.microsoft.com/office/powerpoint/2010/main" val="15034774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10:42-45</a:t>
            </a:r>
            <a:endParaRPr lang="en-US" dirty="0"/>
          </a:p>
        </p:txBody>
      </p:sp>
      <p:sp>
        <p:nvSpPr>
          <p:cNvPr id="3" name="Content Placeholder 2"/>
          <p:cNvSpPr>
            <a:spLocks noGrp="1"/>
          </p:cNvSpPr>
          <p:nvPr>
            <p:ph idx="1"/>
          </p:nvPr>
        </p:nvSpPr>
        <p:spPr/>
        <p:txBody>
          <a:bodyPr>
            <a:normAutofit/>
          </a:bodyPr>
          <a:lstStyle/>
          <a:p>
            <a:r>
              <a:rPr lang="en-US" dirty="0"/>
              <a:t>42 Jesus called them together and said, </a:t>
            </a:r>
            <a:r>
              <a:rPr lang="en-US" dirty="0" smtClean="0"/>
              <a:t>"You </a:t>
            </a:r>
            <a:r>
              <a:rPr lang="en-US" dirty="0"/>
              <a:t>know that those who are regarded as rulers of the Gentiles lord it over them, and their high officials exercise authority over them. 43 Not so with you. Instead, whoever wants to become great among you must be your servant, 44 and whoever wants to be first must be slave of all. 45 For even the Son of Man did not come to be served, but to serve, and to give his life as a ransom for many</a:t>
            </a:r>
            <a:r>
              <a:rPr lang="en-US" dirty="0" smtClean="0"/>
              <a:t>."</a:t>
            </a:r>
            <a:endParaRPr lang="en-US" dirty="0"/>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42</a:t>
            </a:fld>
            <a:endParaRPr lang="en-US"/>
          </a:p>
        </p:txBody>
      </p:sp>
    </p:spTree>
    <p:extLst>
      <p:ext uri="{BB962C8B-B14F-4D97-AF65-F5344CB8AC3E}">
        <p14:creationId xmlns:p14="http://schemas.microsoft.com/office/powerpoint/2010/main" val="3995994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ea typeface="+mj-ea"/>
                <a:cs typeface="+mj-cs"/>
              </a:rPr>
              <a:t>The servant leadership </a:t>
            </a:r>
            <a:r>
              <a:rPr lang="en-US" dirty="0"/>
              <a:t>a</a:t>
            </a:r>
            <a:r>
              <a:rPr lang="en-US" dirty="0" smtClean="0">
                <a:ea typeface="+mj-ea"/>
                <a:cs typeface="+mj-cs"/>
              </a:rPr>
              <a:t>pproach</a:t>
            </a:r>
            <a:endParaRPr lang="en-US" dirty="0">
              <a:ea typeface="+mj-ea"/>
              <a:cs typeface="+mj-cs"/>
            </a:endParaRPr>
          </a:p>
        </p:txBody>
      </p:sp>
      <p:sp>
        <p:nvSpPr>
          <p:cNvPr id="3" name="Content Placeholder 2"/>
          <p:cNvSpPr>
            <a:spLocks noGrp="1"/>
          </p:cNvSpPr>
          <p:nvPr>
            <p:ph idx="1"/>
          </p:nvPr>
        </p:nvSpPr>
        <p:spPr>
          <a:xfrm>
            <a:off x="838200" y="1825625"/>
            <a:ext cx="8163296" cy="4351338"/>
          </a:xfrm>
        </p:spPr>
        <p:txBody>
          <a:bodyPr rtlCol="0">
            <a:normAutofit fontScale="62500" lnSpcReduction="20000"/>
          </a:bodyPr>
          <a:lstStyle/>
          <a:p>
            <a:pPr marL="68580" indent="0">
              <a:buNone/>
              <a:defRPr/>
            </a:pPr>
            <a:r>
              <a:rPr lang="en-US" dirty="0" smtClean="0">
                <a:ea typeface="+mn-ea"/>
                <a:cs typeface="+mn-cs"/>
              </a:rPr>
              <a:t>The idea is that servant behaviors (despite this perhaps being counterintuitive) lead to leadership effectiveness. </a:t>
            </a:r>
          </a:p>
          <a:p>
            <a:pPr indent="-274320">
              <a:buFont typeface="Wingdings 3" pitchFamily="18" charset="2"/>
              <a:buChar char=""/>
              <a:defRPr/>
            </a:pPr>
            <a:r>
              <a:rPr lang="en-US" dirty="0" smtClean="0">
                <a:ea typeface="+mn-ea"/>
                <a:cs typeface="+mn-cs"/>
              </a:rPr>
              <a:t>Empowerment</a:t>
            </a:r>
          </a:p>
          <a:p>
            <a:pPr indent="-274320">
              <a:buFont typeface="Wingdings 3" pitchFamily="18" charset="2"/>
              <a:buChar char=""/>
              <a:defRPr/>
            </a:pPr>
            <a:r>
              <a:rPr lang="en-US" dirty="0" smtClean="0">
                <a:ea typeface="+mn-ea"/>
                <a:cs typeface="+mn-cs"/>
              </a:rPr>
              <a:t>Humility </a:t>
            </a:r>
          </a:p>
          <a:p>
            <a:pPr indent="-274320">
              <a:buFont typeface="Wingdings 3" pitchFamily="18" charset="2"/>
              <a:buChar char=""/>
              <a:defRPr/>
            </a:pPr>
            <a:r>
              <a:rPr lang="en-US" dirty="0" smtClean="0">
                <a:ea typeface="+mn-ea"/>
                <a:cs typeface="+mn-cs"/>
              </a:rPr>
              <a:t>Standing back</a:t>
            </a:r>
          </a:p>
          <a:p>
            <a:pPr indent="-274320">
              <a:buFont typeface="Wingdings 3" pitchFamily="18" charset="2"/>
              <a:buChar char=""/>
              <a:defRPr/>
            </a:pPr>
            <a:r>
              <a:rPr lang="en-US" dirty="0" smtClean="0">
                <a:ea typeface="+mn-ea"/>
                <a:cs typeface="+mn-cs"/>
              </a:rPr>
              <a:t>Authenticity</a:t>
            </a:r>
          </a:p>
          <a:p>
            <a:pPr indent="-274320">
              <a:buFont typeface="Wingdings 3" pitchFamily="18" charset="2"/>
              <a:buChar char=""/>
              <a:defRPr/>
            </a:pPr>
            <a:r>
              <a:rPr lang="en-US" dirty="0" smtClean="0">
                <a:ea typeface="+mn-ea"/>
                <a:cs typeface="+mn-cs"/>
              </a:rPr>
              <a:t>Forgiveness</a:t>
            </a:r>
          </a:p>
          <a:p>
            <a:pPr indent="-274320">
              <a:buFont typeface="Wingdings 3" pitchFamily="18" charset="2"/>
              <a:buChar char=""/>
              <a:defRPr/>
            </a:pPr>
            <a:r>
              <a:rPr lang="en-US" dirty="0" smtClean="0">
                <a:ea typeface="+mn-ea"/>
                <a:cs typeface="+mn-cs"/>
              </a:rPr>
              <a:t>Courage</a:t>
            </a:r>
          </a:p>
          <a:p>
            <a:pPr indent="-274320">
              <a:buFont typeface="Wingdings 3" pitchFamily="18" charset="2"/>
              <a:buChar char=""/>
              <a:defRPr/>
            </a:pPr>
            <a:r>
              <a:rPr lang="en-US" dirty="0" smtClean="0">
                <a:ea typeface="+mn-ea"/>
                <a:cs typeface="+mn-cs"/>
              </a:rPr>
              <a:t>Accountability</a:t>
            </a:r>
          </a:p>
          <a:p>
            <a:pPr indent="-274320">
              <a:buFont typeface="Wingdings 3" pitchFamily="18" charset="2"/>
              <a:buChar char=""/>
              <a:defRPr/>
            </a:pPr>
            <a:r>
              <a:rPr lang="en-US" dirty="0" smtClean="0">
                <a:ea typeface="+mn-ea"/>
                <a:cs typeface="+mn-cs"/>
              </a:rPr>
              <a:t>Stewardship</a:t>
            </a:r>
            <a:endParaRPr lang="en-US" dirty="0">
              <a:ea typeface="+mn-ea"/>
              <a:cs typeface="+mn-cs"/>
            </a:endParaRPr>
          </a:p>
          <a:p>
            <a:pPr marL="68580" indent="0">
              <a:buNone/>
              <a:defRPr/>
            </a:pPr>
            <a:endParaRPr lang="en-US" dirty="0">
              <a:ea typeface="+mn-ea"/>
              <a:cs typeface="+mn-cs"/>
            </a:endParaRPr>
          </a:p>
          <a:p>
            <a:pPr indent="-274320">
              <a:buFont typeface="Wingdings 3" pitchFamily="18" charset="2"/>
              <a:buChar char=""/>
              <a:defRPr/>
            </a:pPr>
            <a:r>
              <a:rPr lang="en-US" dirty="0">
                <a:ea typeface="+mn-ea"/>
                <a:cs typeface="+mn-cs"/>
              </a:rPr>
              <a:t>Dirk van </a:t>
            </a:r>
            <a:r>
              <a:rPr lang="en-US" dirty="0" err="1">
                <a:ea typeface="+mn-ea"/>
                <a:cs typeface="+mn-cs"/>
              </a:rPr>
              <a:t>Dierendonck</a:t>
            </a:r>
            <a:r>
              <a:rPr lang="en-US" dirty="0">
                <a:ea typeface="+mn-ea"/>
                <a:cs typeface="+mn-cs"/>
              </a:rPr>
              <a:t>, "Servant Leadership: A Review and Synthesis," </a:t>
            </a:r>
            <a:r>
              <a:rPr lang="en-US" i="1" dirty="0">
                <a:ea typeface="+mn-ea"/>
                <a:cs typeface="+mn-cs"/>
              </a:rPr>
              <a:t>Journal of Management</a:t>
            </a:r>
            <a:r>
              <a:rPr lang="en-US" dirty="0">
                <a:ea typeface="+mn-ea"/>
                <a:cs typeface="+mn-cs"/>
              </a:rPr>
              <a:t> 37, no. 4 (2011</a:t>
            </a:r>
            <a:r>
              <a:rPr lang="en-US" dirty="0" smtClean="0">
                <a:ea typeface="+mn-ea"/>
                <a:cs typeface="+mn-cs"/>
              </a:rPr>
              <a:t>): 1228-1261.  in Peter </a:t>
            </a:r>
            <a:r>
              <a:rPr lang="en-US" dirty="0">
                <a:ea typeface="+mn-ea"/>
                <a:cs typeface="+mn-cs"/>
              </a:rPr>
              <a:t>G. </a:t>
            </a:r>
            <a:r>
              <a:rPr lang="en-US" dirty="0" err="1">
                <a:ea typeface="+mn-ea"/>
                <a:cs typeface="+mn-cs"/>
              </a:rPr>
              <a:t>Northouse</a:t>
            </a:r>
            <a:r>
              <a:rPr lang="en-US" dirty="0">
                <a:ea typeface="+mn-ea"/>
                <a:cs typeface="+mn-cs"/>
              </a:rPr>
              <a:t>, </a:t>
            </a:r>
            <a:r>
              <a:rPr lang="en-US" i="1" dirty="0">
                <a:ea typeface="+mn-ea"/>
                <a:cs typeface="+mn-cs"/>
              </a:rPr>
              <a:t>Leadership: Theory and Practice</a:t>
            </a:r>
            <a:r>
              <a:rPr lang="en-US" dirty="0">
                <a:ea typeface="+mn-ea"/>
                <a:cs typeface="+mn-cs"/>
              </a:rPr>
              <a:t>, </a:t>
            </a:r>
            <a:r>
              <a:rPr lang="en-US" dirty="0" smtClean="0">
                <a:ea typeface="+mn-ea"/>
                <a:cs typeface="+mn-cs"/>
              </a:rPr>
              <a:t>7th </a:t>
            </a:r>
            <a:r>
              <a:rPr lang="en-US" dirty="0">
                <a:ea typeface="+mn-ea"/>
                <a:cs typeface="+mn-cs"/>
              </a:rPr>
              <a:t>ed. (Thousand Oaks, CA: SAGE, </a:t>
            </a:r>
            <a:r>
              <a:rPr lang="en-US" dirty="0" smtClean="0">
                <a:ea typeface="+mn-ea"/>
                <a:cs typeface="+mn-cs"/>
              </a:rPr>
              <a:t>2016), 230. </a:t>
            </a:r>
            <a:endParaRPr lang="en-US" dirty="0">
              <a:ea typeface="+mn-ea"/>
              <a:cs typeface="+mn-cs"/>
            </a:endParaRPr>
          </a:p>
        </p:txBody>
      </p:sp>
      <p:sp>
        <p:nvSpPr>
          <p:cNvPr id="3891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norm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4BEB74A2-3E21-414F-B3DF-B19D2A73E0C6}" type="slidenum">
              <a:rPr lang="en-US" sz="1100">
                <a:solidFill>
                  <a:srgbClr val="4D4D4D"/>
                </a:solidFill>
              </a:rPr>
              <a:pPr eaLnBrk="1" fontAlgn="base" hangingPunct="1">
                <a:spcBef>
                  <a:spcPct val="0"/>
                </a:spcBef>
                <a:spcAft>
                  <a:spcPct val="0"/>
                </a:spcAft>
              </a:pPr>
              <a:t>43</a:t>
            </a:fld>
            <a:endParaRPr lang="en-US" sz="1100">
              <a:solidFill>
                <a:srgbClr val="4D4D4D"/>
              </a:solidFill>
            </a:endParaRPr>
          </a:p>
        </p:txBody>
      </p:sp>
      <p:pic>
        <p:nvPicPr>
          <p:cNvPr id="6" name="Picture 2" descr="http://ecx.images-amazon.com/images/I/513rc1tf8DL._SX332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2791" y="1690688"/>
            <a:ext cx="2191009" cy="3273395"/>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5894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on Mark 10:42-45</a:t>
            </a:r>
            <a:endParaRPr lang="en-US" dirty="0"/>
          </a:p>
        </p:txBody>
      </p:sp>
      <p:sp>
        <p:nvSpPr>
          <p:cNvPr id="3" name="Content Placeholder 2"/>
          <p:cNvSpPr>
            <a:spLocks noGrp="1"/>
          </p:cNvSpPr>
          <p:nvPr>
            <p:ph idx="1"/>
          </p:nvPr>
        </p:nvSpPr>
        <p:spPr/>
        <p:txBody>
          <a:bodyPr/>
          <a:lstStyle/>
          <a:p>
            <a:r>
              <a:rPr lang="en-US" dirty="0" smtClean="0"/>
              <a:t>Jesus' way </a:t>
            </a:r>
            <a:r>
              <a:rPr lang="en-US" dirty="0" err="1" smtClean="0"/>
              <a:t>ain't</a:t>
            </a:r>
            <a:r>
              <a:rPr lang="en-US" dirty="0" smtClean="0"/>
              <a:t> relaxing in comfort with the insiders. Nor is it enjoying stomping on people. </a:t>
            </a:r>
          </a:p>
          <a:p>
            <a:r>
              <a:rPr lang="en-US" dirty="0" smtClean="0"/>
              <a:t>It is focused on outsiders. It is about teleological service. It is not just service to serve but rather is for FREEEDOMMMMMM ("ransom").  But the method matters. Jesus is not using spears. </a:t>
            </a:r>
          </a:p>
          <a:p>
            <a:r>
              <a:rPr lang="en-US" dirty="0" smtClean="0"/>
              <a:t>So we learn from the rulers but we may also need to "rule" differently. </a:t>
            </a:r>
          </a:p>
        </p:txBody>
      </p:sp>
    </p:spTree>
    <p:extLst>
      <p:ext uri="{BB962C8B-B14F-4D97-AF65-F5344CB8AC3E}">
        <p14:creationId xmlns:p14="http://schemas.microsoft.com/office/powerpoint/2010/main" val="3231885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Gordon Fee</a:t>
            </a:r>
            <a:endParaRPr lang="en-US" dirty="0"/>
          </a:p>
        </p:txBody>
      </p:sp>
      <p:sp>
        <p:nvSpPr>
          <p:cNvPr id="5" name="Text Placeholder 4"/>
          <p:cNvSpPr>
            <a:spLocks noGrp="1"/>
          </p:cNvSpPr>
          <p:nvPr>
            <p:ph idx="1"/>
          </p:nvPr>
        </p:nvSpPr>
        <p:spPr>
          <a:xfrm>
            <a:off x="838200" y="1825625"/>
            <a:ext cx="7094517" cy="4351338"/>
          </a:xfrm>
        </p:spPr>
        <p:txBody>
          <a:bodyPr>
            <a:normAutofit/>
          </a:bodyPr>
          <a:lstStyle/>
          <a:p>
            <a:pPr marL="0" indent="0">
              <a:buNone/>
            </a:pPr>
            <a:r>
              <a:rPr lang="en-US" dirty="0" smtClean="0"/>
              <a:t>“Thus leadership in the New Testament people of God is never seen as outside or above the people themselves, but simply as part of the whole, essential to its well-being, but governed by the same set of ‘rules.’”</a:t>
            </a:r>
          </a:p>
          <a:p>
            <a:pPr marL="0" indent="0">
              <a:buNone/>
            </a:pPr>
            <a:r>
              <a:rPr lang="en-US" dirty="0"/>
              <a:t>Gordon D. Fee, "Laos and Leadership under the New Covenant," in </a:t>
            </a:r>
            <a:r>
              <a:rPr lang="en-US" i="1" dirty="0"/>
              <a:t>Listening to the Spirit in the Text </a:t>
            </a:r>
            <a:r>
              <a:rPr lang="en-US" dirty="0"/>
              <a:t>(Grand Rapids, Mich.: W.B. Eerdmans, 2000), 132.</a:t>
            </a:r>
          </a:p>
        </p:txBody>
      </p:sp>
      <p:pic>
        <p:nvPicPr>
          <p:cNvPr id="6" name="Picture 5"/>
          <p:cNvPicPr>
            <a:picLocks noChangeAspect="1"/>
          </p:cNvPicPr>
          <p:nvPr/>
        </p:nvPicPr>
        <p:blipFill>
          <a:blip r:embed="rId2"/>
          <a:stretch>
            <a:fillRect/>
          </a:stretch>
        </p:blipFill>
        <p:spPr>
          <a:xfrm>
            <a:off x="8484885" y="296993"/>
            <a:ext cx="1892432" cy="28307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3"/>
          <a:stretch>
            <a:fillRect/>
          </a:stretch>
        </p:blipFill>
        <p:spPr>
          <a:xfrm>
            <a:off x="8484885" y="3733031"/>
            <a:ext cx="1869562" cy="2811371"/>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27826776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ea typeface="+mj-ea"/>
                <a:cs typeface="+mj-cs"/>
              </a:rPr>
              <a:t>Dietrich Bonhoeffer on </a:t>
            </a:r>
            <a:r>
              <a:rPr lang="en-US" i="1" dirty="0" smtClean="0">
                <a:ea typeface="+mj-ea"/>
                <a:cs typeface="+mj-cs"/>
              </a:rPr>
              <a:t>relationships</a:t>
            </a:r>
            <a:endParaRPr lang="en-US" i="1" dirty="0">
              <a:ea typeface="+mj-ea"/>
              <a:cs typeface="+mj-cs"/>
            </a:endParaRPr>
          </a:p>
        </p:txBody>
      </p:sp>
      <p:sp>
        <p:nvSpPr>
          <p:cNvPr id="3" name="Content Placeholder 2"/>
          <p:cNvSpPr>
            <a:spLocks noGrp="1"/>
          </p:cNvSpPr>
          <p:nvPr>
            <p:ph idx="1"/>
          </p:nvPr>
        </p:nvSpPr>
        <p:spPr>
          <a:xfrm>
            <a:off x="838199" y="1825625"/>
            <a:ext cx="8128379" cy="4351338"/>
          </a:xfrm>
        </p:spPr>
        <p:txBody>
          <a:bodyPr rtlCol="0">
            <a:normAutofit fontScale="92500" lnSpcReduction="10000"/>
          </a:bodyPr>
          <a:lstStyle/>
          <a:p>
            <a:pPr indent="-274320">
              <a:buFont typeface="Wingdings 3" pitchFamily="18" charset="2"/>
              <a:buChar char=""/>
              <a:defRPr/>
            </a:pPr>
            <a:r>
              <a:rPr lang="en-US" dirty="0" smtClean="0">
                <a:ea typeface="+mn-ea"/>
                <a:cs typeface="+mn-cs"/>
              </a:rPr>
              <a:t>“Where the world despises other members of the Christian family, Christians will love and serve them . . . It is absolutely paramount that no wrongdoing take place within the Christian community . . . The community of Christ has a ‘form’ that is different from that of the world. The community is called to be increasingly transformed into this form. It is, in fact, the form of Christ himself. He came into the world and in infinite mercy bore us and accepted us.”</a:t>
            </a:r>
            <a:endParaRPr lang="en-US" dirty="0">
              <a:ea typeface="+mn-ea"/>
              <a:cs typeface="+mn-cs"/>
            </a:endParaRPr>
          </a:p>
          <a:p>
            <a:pPr marL="68580" indent="0">
              <a:buNone/>
              <a:defRPr/>
            </a:pPr>
            <a:r>
              <a:rPr lang="en-US" dirty="0">
                <a:ea typeface="+mn-ea"/>
                <a:cs typeface="+mn-cs"/>
              </a:rPr>
              <a:t>Dietrich Bonhoeffer, </a:t>
            </a:r>
            <a:r>
              <a:rPr lang="en-US" i="1" dirty="0">
                <a:ea typeface="+mn-ea"/>
                <a:cs typeface="+mn-cs"/>
              </a:rPr>
              <a:t>Discipleship</a:t>
            </a:r>
            <a:r>
              <a:rPr lang="en-US" dirty="0">
                <a:ea typeface="+mn-ea"/>
                <a:cs typeface="+mn-cs"/>
              </a:rPr>
              <a:t>, trans., Barbara G. Green and Reinhard Krauss, Dietrich Bonhoeffer Works, vol. 4 (Minneapolis: Fortress, 2001</a:t>
            </a:r>
            <a:r>
              <a:rPr lang="en-US" dirty="0" smtClean="0">
                <a:ea typeface="+mn-ea"/>
                <a:cs typeface="+mn-cs"/>
              </a:rPr>
              <a:t>), 237, 241, 247. </a:t>
            </a:r>
            <a:endParaRPr lang="en-US" dirty="0">
              <a:ea typeface="+mn-ea"/>
              <a:cs typeface="+mn-cs"/>
            </a:endParaRPr>
          </a:p>
        </p:txBody>
      </p:sp>
      <p:sp>
        <p:nvSpPr>
          <p:cNvPr id="43011"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E1627AAE-F179-A847-A8CA-9EE81D56A171}" type="slidenum">
              <a:rPr lang="en-US" sz="1100">
                <a:solidFill>
                  <a:srgbClr val="4D4D4D"/>
                </a:solidFill>
              </a:rPr>
              <a:pPr eaLnBrk="1" fontAlgn="base" hangingPunct="1">
                <a:spcBef>
                  <a:spcPct val="0"/>
                </a:spcBef>
                <a:spcAft>
                  <a:spcPct val="0"/>
                </a:spcAft>
              </a:pPr>
              <a:t>46</a:t>
            </a:fld>
            <a:endParaRPr lang="en-US" sz="1100">
              <a:solidFill>
                <a:srgbClr val="4D4D4D"/>
              </a:solidFill>
            </a:endParaRPr>
          </a:p>
        </p:txBody>
      </p:sp>
      <p:pic>
        <p:nvPicPr>
          <p:cNvPr id="5" name="Picture 4"/>
          <p:cNvPicPr>
            <a:picLocks noChangeAspect="1"/>
          </p:cNvPicPr>
          <p:nvPr/>
        </p:nvPicPr>
        <p:blipFill>
          <a:blip r:embed="rId2"/>
          <a:stretch>
            <a:fillRect/>
          </a:stretch>
        </p:blipFill>
        <p:spPr>
          <a:xfrm>
            <a:off x="9448849" y="388986"/>
            <a:ext cx="2251075" cy="22510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3"/>
          <a:stretch>
            <a:fillRect/>
          </a:stretch>
        </p:blipFill>
        <p:spPr>
          <a:xfrm>
            <a:off x="9982200" y="3401437"/>
            <a:ext cx="1717724" cy="2576587"/>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29843600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8556386" cy="1450757"/>
          </a:xfrm>
        </p:spPr>
        <p:txBody>
          <a:bodyPr>
            <a:normAutofit/>
          </a:bodyPr>
          <a:lstStyle/>
          <a:p>
            <a:pPr>
              <a:defRPr/>
            </a:pPr>
            <a:r>
              <a:rPr lang="en-US" dirty="0" smtClean="0"/>
              <a:t>Businesses are not necessarily more disciplined than churches. </a:t>
            </a:r>
            <a:endParaRPr lang="en-US" dirty="0">
              <a:ea typeface="+mj-ea"/>
              <a:cs typeface="+mj-cs"/>
            </a:endParaRPr>
          </a:p>
        </p:txBody>
      </p:sp>
      <p:sp>
        <p:nvSpPr>
          <p:cNvPr id="3" name="Content Placeholder 2"/>
          <p:cNvSpPr>
            <a:spLocks noGrp="1"/>
          </p:cNvSpPr>
          <p:nvPr>
            <p:ph idx="1"/>
          </p:nvPr>
        </p:nvSpPr>
        <p:spPr>
          <a:xfrm>
            <a:off x="838200" y="1825625"/>
            <a:ext cx="8115795" cy="4351338"/>
          </a:xfrm>
        </p:spPr>
        <p:txBody>
          <a:bodyPr rtlCol="0">
            <a:normAutofit fontScale="77500" lnSpcReduction="20000"/>
          </a:bodyPr>
          <a:lstStyle/>
          <a:p>
            <a:pPr marL="68580" indent="0">
              <a:buNone/>
              <a:defRPr/>
            </a:pPr>
            <a:r>
              <a:rPr lang="en-US" dirty="0"/>
              <a:t>“We must reject the idea—well-intentioned, but dead wrong—that the primary path to greatness in the social sectors is to become ‘more like a business.’ Most businesses—like most of anything else in life—fall somewhere between mediocre and good. Few are great . . . </a:t>
            </a:r>
          </a:p>
          <a:p>
            <a:pPr marL="68580" indent="0">
              <a:buNone/>
              <a:defRPr/>
            </a:pPr>
            <a:endParaRPr lang="en-US" dirty="0"/>
          </a:p>
          <a:p>
            <a:pPr marL="68580" indent="0">
              <a:buNone/>
              <a:defRPr/>
            </a:pPr>
            <a:r>
              <a:rPr lang="en-US" dirty="0"/>
              <a:t>Mediocre companies rarely display the relentless culture of discipline—</a:t>
            </a:r>
            <a:r>
              <a:rPr lang="en-US" i="1" dirty="0"/>
              <a:t>disciplined people</a:t>
            </a:r>
            <a:r>
              <a:rPr lang="en-US" dirty="0"/>
              <a:t> who engage in </a:t>
            </a:r>
            <a:r>
              <a:rPr lang="en-US" i="1" dirty="0"/>
              <a:t>disciplined thought </a:t>
            </a:r>
            <a:r>
              <a:rPr lang="en-US" dirty="0"/>
              <a:t>and who take </a:t>
            </a:r>
            <a:r>
              <a:rPr lang="en-US" i="1" dirty="0"/>
              <a:t>disciplined action</a:t>
            </a:r>
            <a:r>
              <a:rPr lang="en-US" dirty="0"/>
              <a:t>—that we find in great companies.  A culture of discipline is not a principle of business; it is a principle of greatness.”</a:t>
            </a:r>
          </a:p>
          <a:p>
            <a:pPr marL="68580" indent="0">
              <a:buNone/>
              <a:defRPr/>
            </a:pPr>
            <a:endParaRPr lang="en-US" dirty="0"/>
          </a:p>
          <a:p>
            <a:pPr marL="68580" indent="0">
              <a:buNone/>
              <a:defRPr/>
            </a:pPr>
            <a:r>
              <a:rPr lang="en-US" dirty="0"/>
              <a:t>Jim Collins, Good to Great and the Social Sectors: Why Business Thinking Is Not the Answer: A Monograph to Accompany Good to Great (Boulder, Colo.: J. Collins, 2005), 1. </a:t>
            </a:r>
          </a:p>
        </p:txBody>
      </p:sp>
      <p:sp>
        <p:nvSpPr>
          <p:cNvPr id="31749"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D184FC1C-C5C4-E040-B6C4-0553DF9ADF57}" type="slidenum">
              <a:rPr lang="en-US" sz="1100">
                <a:solidFill>
                  <a:srgbClr val="4D4D4D"/>
                </a:solidFill>
              </a:rPr>
              <a:pPr eaLnBrk="1" fontAlgn="base" hangingPunct="1">
                <a:spcBef>
                  <a:spcPct val="0"/>
                </a:spcBef>
                <a:spcAft>
                  <a:spcPct val="0"/>
                </a:spcAft>
              </a:pPr>
              <a:t>47</a:t>
            </a:fld>
            <a:endParaRPr lang="en-US" sz="1100">
              <a:solidFill>
                <a:srgbClr val="4D4D4D"/>
              </a:solidFill>
            </a:endParaRPr>
          </a:p>
        </p:txBody>
      </p:sp>
      <p:pic>
        <p:nvPicPr>
          <p:cNvPr id="4" name="Picture 3"/>
          <p:cNvPicPr>
            <a:picLocks noChangeAspect="1"/>
          </p:cNvPicPr>
          <p:nvPr/>
        </p:nvPicPr>
        <p:blipFill>
          <a:blip r:embed="rId3"/>
          <a:stretch>
            <a:fillRect/>
          </a:stretch>
        </p:blipFill>
        <p:spPr>
          <a:xfrm>
            <a:off x="9364499" y="3155735"/>
            <a:ext cx="1881246" cy="2984912"/>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pic>
        <p:nvPicPr>
          <p:cNvPr id="5" name="Picture 4"/>
          <p:cNvPicPr>
            <a:picLocks noChangeAspect="1"/>
          </p:cNvPicPr>
          <p:nvPr/>
        </p:nvPicPr>
        <p:blipFill>
          <a:blip r:embed="rId4"/>
          <a:stretch>
            <a:fillRect/>
          </a:stretch>
        </p:blipFill>
        <p:spPr>
          <a:xfrm>
            <a:off x="9818234" y="585053"/>
            <a:ext cx="1524000" cy="18240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60754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74039" cy="1325563"/>
          </a:xfrm>
        </p:spPr>
        <p:txBody>
          <a:bodyPr>
            <a:noAutofit/>
          </a:bodyPr>
          <a:lstStyle/>
          <a:p>
            <a:r>
              <a:rPr lang="en-US" dirty="0"/>
              <a:t>“Niceness” </a:t>
            </a:r>
            <a:r>
              <a:rPr lang="en-US" dirty="0" smtClean="0"/>
              <a:t>is not </a:t>
            </a:r>
            <a:r>
              <a:rPr lang="en-US" dirty="0"/>
              <a:t>just a problem in the church</a:t>
            </a:r>
          </a:p>
        </p:txBody>
      </p:sp>
      <p:sp>
        <p:nvSpPr>
          <p:cNvPr id="7" name="Content Placeholder 6"/>
          <p:cNvSpPr>
            <a:spLocks noGrp="1"/>
          </p:cNvSpPr>
          <p:nvPr>
            <p:ph idx="1"/>
          </p:nvPr>
        </p:nvSpPr>
        <p:spPr>
          <a:xfrm>
            <a:off x="838200" y="1825625"/>
            <a:ext cx="8223913" cy="4351338"/>
          </a:xfrm>
        </p:spPr>
        <p:txBody>
          <a:bodyPr>
            <a:normAutofit fontScale="92500"/>
          </a:bodyPr>
          <a:lstStyle/>
          <a:p>
            <a:endParaRPr lang="en-US" dirty="0"/>
          </a:p>
          <a:p>
            <a:r>
              <a:rPr lang="en-US" dirty="0"/>
              <a:t>During World War II, General George </a:t>
            </a:r>
            <a:r>
              <a:rPr lang="en-US" dirty="0" smtClean="0"/>
              <a:t>“Marshall </a:t>
            </a:r>
            <a:r>
              <a:rPr lang="en-US" dirty="0"/>
              <a:t>saw relief as a natural part of generalship. Firing, like hiring, was simply one of the basic tasks of senior managers . . . The Army's shift away from swift dismissal in our recent wars . . . promises a way to better understand why our recent wars in Vietnam, Afghanistan, and Iraq have been so long and frustrating</a:t>
            </a:r>
            <a:r>
              <a:rPr lang="en-US" dirty="0" smtClean="0"/>
              <a:t>.”</a:t>
            </a:r>
            <a:endParaRPr lang="en-US" dirty="0"/>
          </a:p>
          <a:p>
            <a:r>
              <a:rPr lang="en-US" dirty="0"/>
              <a:t>Thomas E. Ricks, </a:t>
            </a:r>
            <a:r>
              <a:rPr lang="en-US" i="1" dirty="0"/>
              <a:t>The Generals: American Military Command from World War Ii to Today </a:t>
            </a:r>
            <a:r>
              <a:rPr lang="en-US" dirty="0"/>
              <a:t>(New York: Penguin Press, 2012). </a:t>
            </a:r>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48</a:t>
            </a:fld>
            <a:endParaRPr lang="en-US"/>
          </a:p>
        </p:txBody>
      </p:sp>
      <p:pic>
        <p:nvPicPr>
          <p:cNvPr id="9" name="Picture 8"/>
          <p:cNvPicPr>
            <a:picLocks noChangeAspect="1"/>
          </p:cNvPicPr>
          <p:nvPr/>
        </p:nvPicPr>
        <p:blipFill>
          <a:blip r:embed="rId2"/>
          <a:stretch>
            <a:fillRect/>
          </a:stretch>
        </p:blipFill>
        <p:spPr>
          <a:xfrm>
            <a:off x="9333174" y="365125"/>
            <a:ext cx="2210625" cy="29474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p:cNvPicPr>
            <a:picLocks noChangeAspect="1"/>
          </p:cNvPicPr>
          <p:nvPr/>
        </p:nvPicPr>
        <p:blipFill>
          <a:blip r:embed="rId3"/>
          <a:stretch>
            <a:fillRect/>
          </a:stretch>
        </p:blipFill>
        <p:spPr>
          <a:xfrm>
            <a:off x="9539509" y="3642292"/>
            <a:ext cx="1797414" cy="2730249"/>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38892382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Passion for Mission and for People</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1562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Introductions</a:t>
            </a:r>
            <a:endParaRPr lang="en-US" dirty="0"/>
          </a:p>
        </p:txBody>
      </p:sp>
      <p:sp>
        <p:nvSpPr>
          <p:cNvPr id="5" name="Content Placeholder 4"/>
          <p:cNvSpPr>
            <a:spLocks noGrp="1"/>
          </p:cNvSpPr>
          <p:nvPr>
            <p:ph idx="1"/>
          </p:nvPr>
        </p:nvSpPr>
        <p:spPr/>
        <p:txBody>
          <a:bodyPr/>
          <a:lstStyle/>
          <a:p>
            <a:r>
              <a:rPr lang="en-US" dirty="0" smtClean="0"/>
              <a:t>Name</a:t>
            </a:r>
          </a:p>
          <a:p>
            <a:r>
              <a:rPr lang="en-US" dirty="0" smtClean="0"/>
              <a:t>Hobbies/Family</a:t>
            </a:r>
            <a:endParaRPr lang="en-US" dirty="0"/>
          </a:p>
          <a:p>
            <a:r>
              <a:rPr lang="en-US" dirty="0" smtClean="0"/>
              <a:t>Significant Location(s) / Geography</a:t>
            </a:r>
          </a:p>
          <a:p>
            <a:r>
              <a:rPr lang="en-US" dirty="0" smtClean="0"/>
              <a:t>Leadership / organization you are in or hope to be in</a:t>
            </a:r>
          </a:p>
          <a:p>
            <a:r>
              <a:rPr lang="en-US" dirty="0" smtClean="0"/>
              <a:t>Veteran Cornerstone attendee or newbie?</a:t>
            </a:r>
            <a:endParaRPr lang="en-US" dirty="0"/>
          </a:p>
        </p:txBody>
      </p:sp>
    </p:spTree>
    <p:extLst>
      <p:ext uri="{BB962C8B-B14F-4D97-AF65-F5344CB8AC3E}">
        <p14:creationId xmlns:p14="http://schemas.microsoft.com/office/powerpoint/2010/main" val="461244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US" dirty="0" smtClean="0"/>
              <a:t>Your influence matters</a:t>
            </a:r>
            <a:endParaRPr lang="en-US" dirty="0">
              <a:ea typeface="+mj-ea"/>
              <a:cs typeface="+mj-cs"/>
            </a:endParaRPr>
          </a:p>
        </p:txBody>
      </p:sp>
      <p:sp>
        <p:nvSpPr>
          <p:cNvPr id="81922" name="Content Placeholder 4"/>
          <p:cNvSpPr>
            <a:spLocks noGrp="1"/>
          </p:cNvSpPr>
          <p:nvPr>
            <p:ph idx="1"/>
          </p:nvPr>
        </p:nvSpPr>
        <p:spPr>
          <a:xfrm>
            <a:off x="838200" y="1825625"/>
            <a:ext cx="8155898" cy="4351338"/>
          </a:xfrm>
        </p:spPr>
        <p:txBody>
          <a:bodyPr>
            <a:normAutofit fontScale="92500" lnSpcReduction="20000"/>
          </a:bodyPr>
          <a:lstStyle/>
          <a:p>
            <a:pPr eaLnBrk="1" hangingPunct="1"/>
            <a:r>
              <a:rPr lang="en-US" dirty="0"/>
              <a:t>“Employees rated the questions differently depending on which business unit they worked for rather than which company. This meant that, for the most part, these twelve opinions were being formed by the employee’s immediate manager rather than by the policies or procedures of the overall company. We had discovered that the manager—not pay, benefits, perks, or a charismatic corporate leader—was the critical player in building a strong workplace . . . People leave managers, not companies.”</a:t>
            </a:r>
          </a:p>
          <a:p>
            <a:r>
              <a:rPr lang="en-US" dirty="0"/>
              <a:t>Marcus  Buckingham and Curt Coffman, </a:t>
            </a:r>
            <a:r>
              <a:rPr lang="en-US" i="1" dirty="0"/>
              <a:t>First, Break All the Rules: What the World's Greatest Managers Do Differently </a:t>
            </a:r>
            <a:r>
              <a:rPr lang="en-US" dirty="0"/>
              <a:t>(New York, NY.: Simon &amp; Schuster, 1999), 32-33. </a:t>
            </a:r>
          </a:p>
        </p:txBody>
      </p:sp>
      <p:sp>
        <p:nvSpPr>
          <p:cNvPr id="81925"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compatLnSpc="1">
            <a:prstTxWarp prst="textNoShape">
              <a:avLst/>
            </a:prstTxWarp>
            <a:norm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97B55406-4E58-CC47-8998-44FDE9A6B038}" type="slidenum">
              <a:rPr lang="en-US" sz="1100">
                <a:solidFill>
                  <a:srgbClr val="4D4D4D"/>
                </a:solidFill>
              </a:rPr>
              <a:pPr eaLnBrk="1" fontAlgn="base" hangingPunct="1">
                <a:spcBef>
                  <a:spcPct val="0"/>
                </a:spcBef>
                <a:spcAft>
                  <a:spcPct val="0"/>
                </a:spcAft>
              </a:pPr>
              <a:t>50</a:t>
            </a:fld>
            <a:endParaRPr lang="en-US" sz="1100">
              <a:solidFill>
                <a:srgbClr val="4D4D4D"/>
              </a:solidFill>
            </a:endParaRPr>
          </a:p>
        </p:txBody>
      </p:sp>
      <p:pic>
        <p:nvPicPr>
          <p:cNvPr id="8" name="Picture 7"/>
          <p:cNvPicPr>
            <a:picLocks noChangeAspect="1"/>
          </p:cNvPicPr>
          <p:nvPr/>
        </p:nvPicPr>
        <p:blipFill>
          <a:blip r:embed="rId2"/>
          <a:stretch>
            <a:fillRect/>
          </a:stretch>
        </p:blipFill>
        <p:spPr>
          <a:xfrm>
            <a:off x="9116886" y="1690688"/>
            <a:ext cx="2236914" cy="3208689"/>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36258544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8490" y="365125"/>
            <a:ext cx="9869792" cy="1325563"/>
          </a:xfrm>
        </p:spPr>
        <p:txBody>
          <a:bodyPr>
            <a:normAutofit fontScale="90000"/>
          </a:bodyPr>
          <a:lstStyle/>
          <a:p>
            <a:r>
              <a:rPr lang="en-US" dirty="0"/>
              <a:t>Sometimes Christians don’t believe they can make a difference. Maybe </a:t>
            </a:r>
            <a:r>
              <a:rPr lang="en-US" dirty="0" smtClean="0"/>
              <a:t>they can’t but . . . </a:t>
            </a:r>
            <a:endParaRPr lang="en-US" dirty="0"/>
          </a:p>
        </p:txBody>
      </p:sp>
      <p:sp>
        <p:nvSpPr>
          <p:cNvPr id="6" name="Content Placeholder 5"/>
          <p:cNvSpPr>
            <a:spLocks noGrp="1"/>
          </p:cNvSpPr>
          <p:nvPr>
            <p:ph idx="1"/>
          </p:nvPr>
        </p:nvSpPr>
        <p:spPr>
          <a:xfrm>
            <a:off x="368490" y="1825625"/>
            <a:ext cx="9153049" cy="4351338"/>
          </a:xfrm>
        </p:spPr>
        <p:txBody>
          <a:bodyPr>
            <a:normAutofit fontScale="85000" lnSpcReduction="20000"/>
          </a:bodyPr>
          <a:lstStyle/>
          <a:p>
            <a:pPr marL="69850" indent="0">
              <a:buNone/>
            </a:pPr>
            <a:r>
              <a:rPr lang="en-US" dirty="0"/>
              <a:t>Barth says it is the Holy Spirit who is at work. Let’s put the Spirit’s name first on the placard.</a:t>
            </a:r>
          </a:p>
          <a:p>
            <a:r>
              <a:rPr lang="en-US" dirty="0"/>
              <a:t>The Holy Spirit and the gathering of the Christian community (IV/1, section 62).</a:t>
            </a:r>
          </a:p>
          <a:p>
            <a:r>
              <a:rPr lang="en-US" dirty="0"/>
              <a:t>The Holy Spirit and the </a:t>
            </a:r>
            <a:r>
              <a:rPr lang="en-US" dirty="0" err="1"/>
              <a:t>upbuilding</a:t>
            </a:r>
            <a:r>
              <a:rPr lang="en-US" dirty="0"/>
              <a:t> of the Christian community (IV/2, section 67)</a:t>
            </a:r>
          </a:p>
          <a:p>
            <a:r>
              <a:rPr lang="en-US" dirty="0"/>
              <a:t>The Holy Spirit and the sending of the Christian community (IV/3, section 72).</a:t>
            </a:r>
          </a:p>
          <a:p>
            <a:pPr marL="69850" indent="0">
              <a:buNone/>
            </a:pPr>
            <a:r>
              <a:rPr lang="en-US" dirty="0"/>
              <a:t>“If Christians cannot do what the Spirit does, and they should not pretend that they can, they may and should follow Him in what He does . . . Even the most stringent self-criticism must never be a reason or occasion for prudently doing nothing.  Better something …over-bold . . . than nothing at all!” (Karl Barth, </a:t>
            </a:r>
            <a:r>
              <a:rPr lang="en-US" i="1" dirty="0"/>
              <a:t>Church </a:t>
            </a:r>
            <a:r>
              <a:rPr lang="en-US" i="1" dirty="0" err="1"/>
              <a:t>Dogmatics</a:t>
            </a:r>
            <a:r>
              <a:rPr lang="en-US" dirty="0"/>
              <a:t>, IV/3.2, 779-780).</a:t>
            </a:r>
          </a:p>
          <a:p>
            <a:pPr marL="69850" indent="0">
              <a:buNone/>
            </a:pPr>
            <a:endParaRPr lang="en-US" dirty="0"/>
          </a:p>
        </p:txBody>
      </p:sp>
      <p:sp>
        <p:nvSpPr>
          <p:cNvPr id="4" name="Slide Number Placeholder 3"/>
          <p:cNvSpPr>
            <a:spLocks noGrp="1"/>
          </p:cNvSpPr>
          <p:nvPr>
            <p:ph type="sldNum" sz="quarter" idx="12"/>
          </p:nvPr>
        </p:nvSpPr>
        <p:spPr/>
        <p:txBody>
          <a:bodyPr>
            <a:normAutofit/>
          </a:bodyPr>
          <a:lstStyle/>
          <a:p>
            <a:pPr>
              <a:defRPr/>
            </a:pPr>
            <a:fld id="{0CDD1570-19AE-F842-9630-50E6EF029F97}" type="slidenum">
              <a:rPr lang="en-US" smtClean="0"/>
              <a:pPr>
                <a:defRPr/>
              </a:pPr>
              <a:t>51</a:t>
            </a:fld>
            <a:endParaRPr lang="en-US"/>
          </a:p>
        </p:txBody>
      </p:sp>
      <p:grpSp>
        <p:nvGrpSpPr>
          <p:cNvPr id="7" name="Group 3"/>
          <p:cNvGrpSpPr>
            <a:grpSpLocks/>
          </p:cNvGrpSpPr>
          <p:nvPr/>
        </p:nvGrpSpPr>
        <p:grpSpPr bwMode="auto">
          <a:xfrm>
            <a:off x="9521539" y="2052448"/>
            <a:ext cx="2546078" cy="1855143"/>
            <a:chOff x="-127000" y="-88900"/>
            <a:chExt cx="3621018" cy="2637932"/>
          </a:xfrm>
        </p:grpSpPr>
        <p:pic>
          <p:nvPicPr>
            <p:cNvPr id="8" name="Picture 4" descr="pasted-image.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7"/>
              <a:ext cx="3367023" cy="23077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8900"/>
              <a:ext cx="3621018" cy="26379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pic>
        <p:nvPicPr>
          <p:cNvPr id="10" name="Picture 6" descr="pasted-image.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4578" y="97670"/>
            <a:ext cx="1118443" cy="16843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001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ea typeface="+mj-ea"/>
                <a:cs typeface="+mj-cs"/>
              </a:rPr>
              <a:t>John M. Perkins</a:t>
            </a:r>
            <a:br>
              <a:rPr lang="en-US" dirty="0" smtClean="0">
                <a:ea typeface="+mj-ea"/>
                <a:cs typeface="+mj-cs"/>
              </a:rPr>
            </a:br>
            <a:endParaRPr lang="en-US" dirty="0">
              <a:ea typeface="+mj-ea"/>
              <a:cs typeface="+mj-cs"/>
            </a:endParaRPr>
          </a:p>
        </p:txBody>
      </p:sp>
      <p:sp>
        <p:nvSpPr>
          <p:cNvPr id="3" name="Content Placeholder 2"/>
          <p:cNvSpPr>
            <a:spLocks noGrp="1"/>
          </p:cNvSpPr>
          <p:nvPr>
            <p:ph idx="1"/>
          </p:nvPr>
        </p:nvSpPr>
        <p:spPr>
          <a:xfrm>
            <a:off x="838200" y="1825625"/>
            <a:ext cx="6656882" cy="4351338"/>
          </a:xfrm>
        </p:spPr>
        <p:txBody>
          <a:bodyPr/>
          <a:lstStyle/>
          <a:p>
            <a:pPr marL="0" indent="0" eaLnBrk="1" fontAlgn="auto" hangingPunct="1">
              <a:buNone/>
              <a:defRPr/>
            </a:pPr>
            <a:r>
              <a:rPr lang="en-US" dirty="0" smtClean="0">
                <a:ea typeface="+mn-ea"/>
                <a:cs typeface="+mn-cs"/>
              </a:rPr>
              <a:t>“Once you get involved, you begin to feel it.” </a:t>
            </a:r>
          </a:p>
          <a:p>
            <a:pPr marL="0" indent="0" eaLnBrk="1" fontAlgn="auto" hangingPunct="1">
              <a:buNone/>
              <a:defRPr/>
            </a:pPr>
            <a:r>
              <a:rPr lang="en-US" dirty="0" smtClean="0"/>
              <a:t>“I illustrate with c</a:t>
            </a:r>
            <a:r>
              <a:rPr lang="en-US" dirty="0" smtClean="0">
                <a:ea typeface="+mn-ea"/>
                <a:cs typeface="+mn-cs"/>
              </a:rPr>
              <a:t>rossing the Jordan. The water didn’t part until they waded out into the water.” </a:t>
            </a:r>
          </a:p>
          <a:p>
            <a:pPr marL="0" indent="0" eaLnBrk="1" fontAlgn="auto" hangingPunct="1">
              <a:buNone/>
              <a:defRPr/>
            </a:pPr>
            <a:r>
              <a:rPr lang="en-US" dirty="0" smtClean="0">
                <a:ea typeface="+mn-ea"/>
                <a:cs typeface="+mn-cs"/>
                <a:hlinkClick r:id="rId2"/>
              </a:rPr>
              <a:t>http://vimeo.com/19282223</a:t>
            </a:r>
            <a:endParaRPr lang="en-US" dirty="0" smtClean="0">
              <a:ea typeface="+mn-ea"/>
              <a:cs typeface="+mn-cs"/>
            </a:endParaRPr>
          </a:p>
          <a:p>
            <a:pPr marL="0" indent="0" eaLnBrk="1" fontAlgn="auto" hangingPunct="1">
              <a:buNone/>
              <a:defRPr/>
            </a:pPr>
            <a:endParaRPr lang="en-US" dirty="0">
              <a:ea typeface="+mn-ea"/>
              <a:cs typeface="+mn-cs"/>
            </a:endParaRPr>
          </a:p>
        </p:txBody>
      </p:sp>
      <p:grpSp>
        <p:nvGrpSpPr>
          <p:cNvPr id="4" name="Group 3"/>
          <p:cNvGrpSpPr>
            <a:grpSpLocks/>
          </p:cNvGrpSpPr>
          <p:nvPr/>
        </p:nvGrpSpPr>
        <p:grpSpPr bwMode="auto">
          <a:xfrm>
            <a:off x="7845580" y="365125"/>
            <a:ext cx="4095750" cy="6361113"/>
            <a:chOff x="9" y="-8"/>
            <a:chExt cx="4096031" cy="6360583"/>
          </a:xfrm>
        </p:grpSpPr>
        <p:pic>
          <p:nvPicPr>
            <p:cNvPr id="5" name="Picture 4" descr="pasted-image.tif"/>
            <p:cNvPicPr>
              <a:picLocks noChangeAspect="1"/>
            </p:cNvPicPr>
            <p:nvPr/>
          </p:nvPicPr>
          <p:blipFill>
            <a:blip r:embed="rId3">
              <a:extLst>
                <a:ext uri="{28A0092B-C50C-407E-A947-70E740481C1C}">
                  <a14:useLocalDpi xmlns:a14="http://schemas.microsoft.com/office/drawing/2010/main" val="0"/>
                </a:ext>
              </a:extLst>
            </a:blip>
            <a:srcRect l="16302" t="24127" r="21191" b="9094"/>
            <a:stretch>
              <a:fillRect/>
            </a:stretch>
          </p:blipFill>
          <p:spPr bwMode="auto">
            <a:xfrm>
              <a:off x="9" y="-8"/>
              <a:ext cx="3969023" cy="63605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532" y="-8"/>
              <a:ext cx="3943508" cy="62478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17771120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Session 2</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82327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Becoming a great leader: Character, Gifting, and Team.</a:t>
            </a:r>
          </a:p>
        </p:txBody>
      </p:sp>
      <p:sp>
        <p:nvSpPr>
          <p:cNvPr id="3" name="Content Placeholder 2"/>
          <p:cNvSpPr>
            <a:spLocks noGrp="1"/>
          </p:cNvSpPr>
          <p:nvPr>
            <p:ph idx="1"/>
          </p:nvPr>
        </p:nvSpPr>
        <p:spPr/>
        <p:txBody>
          <a:bodyPr/>
          <a:lstStyle/>
          <a:p>
            <a:r>
              <a:rPr lang="en-US" dirty="0"/>
              <a:t>Nov 8. Title: Becoming a great leader: Character, Gifting, and Team. Text: Romans 12:1-16. Topics: Long-term formation in health. Gratitude for gifts and pursuing more. Investing in people. How you can become a great leader. </a:t>
            </a:r>
          </a:p>
          <a:p>
            <a:endParaRPr lang="en-US" dirty="0"/>
          </a:p>
        </p:txBody>
      </p:sp>
    </p:spTree>
    <p:extLst>
      <p:ext uri="{BB962C8B-B14F-4D97-AF65-F5344CB8AC3E}">
        <p14:creationId xmlns:p14="http://schemas.microsoft.com/office/powerpoint/2010/main" val="19161928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a:t>Evaluating and developing the character of the leader</a:t>
            </a:r>
          </a:p>
        </p:txBody>
      </p:sp>
      <p:sp>
        <p:nvSpPr>
          <p:cNvPr id="5" name="Title 4"/>
          <p:cNvSpPr>
            <a:spLocks noGrp="1"/>
          </p:cNvSpPr>
          <p:nvPr>
            <p:ph type="title"/>
          </p:nvPr>
        </p:nvSpPr>
        <p:spPr/>
        <p:txBody>
          <a:bodyPr>
            <a:normAutofit/>
          </a:bodyPr>
          <a:lstStyle/>
          <a:p>
            <a:r>
              <a:rPr lang="en-US" dirty="0" smtClean="0"/>
              <a:t>Relationships</a:t>
            </a:r>
            <a:endParaRPr lang="en-US" dirty="0"/>
          </a:p>
        </p:txBody>
      </p:sp>
      <p:sp>
        <p:nvSpPr>
          <p:cNvPr id="4" name="Slide Number Placeholder 3"/>
          <p:cNvSpPr>
            <a:spLocks noGrp="1"/>
          </p:cNvSpPr>
          <p:nvPr>
            <p:ph type="sldNum" sz="quarter" idx="11"/>
          </p:nvPr>
        </p:nvSpPr>
        <p:spPr>
          <a:xfrm>
            <a:off x="9728200" y="549276"/>
            <a:ext cx="939800" cy="301625"/>
          </a:xfrm>
        </p:spPr>
        <p:txBody>
          <a:bodyPr/>
          <a:lstStyle/>
          <a:p>
            <a:pPr>
              <a:defRPr/>
            </a:pPr>
            <a:fld id="{829C3DD3-A0EA-0D49-BE91-A7FB02F57B4B}" type="slidenum">
              <a:rPr lang="en-US" smtClean="0"/>
              <a:pPr>
                <a:defRPr/>
              </a:pPr>
              <a:t>55</a:t>
            </a:fld>
            <a:endParaRPr lang="en-US"/>
          </a:p>
        </p:txBody>
      </p:sp>
    </p:spTree>
    <p:extLst>
      <p:ext uri="{BB962C8B-B14F-4D97-AF65-F5344CB8AC3E}">
        <p14:creationId xmlns:p14="http://schemas.microsoft.com/office/powerpoint/2010/main" val="2679590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A story of three leaders and their different traits</a:t>
            </a:r>
            <a:endParaRPr lang="en-US" dirty="0"/>
          </a:p>
        </p:txBody>
      </p:sp>
      <p:sp>
        <p:nvSpPr>
          <p:cNvPr id="3" name="Title 2"/>
          <p:cNvSpPr>
            <a:spLocks noGrp="1"/>
          </p:cNvSpPr>
          <p:nvPr>
            <p:ph type="title"/>
          </p:nvPr>
        </p:nvSpPr>
        <p:spPr/>
        <p:txBody>
          <a:bodyPr/>
          <a:lstStyle/>
          <a:p>
            <a:r>
              <a:rPr lang="en-US" dirty="0" smtClean="0"/>
              <a:t>1 Samuel 25</a:t>
            </a:r>
            <a:endParaRPr lang="en-US" dirty="0"/>
          </a:p>
        </p:txBody>
      </p:sp>
      <p:sp>
        <p:nvSpPr>
          <p:cNvPr id="4" name="Slide Number Placeholder 3"/>
          <p:cNvSpPr>
            <a:spLocks noGrp="1"/>
          </p:cNvSpPr>
          <p:nvPr>
            <p:ph type="sldNum" sz="quarter" idx="11"/>
          </p:nvPr>
        </p:nvSpPr>
        <p:spPr/>
        <p:txBody>
          <a:bodyPr/>
          <a:lstStyle/>
          <a:p>
            <a:fld id="{57AF16DE-A0D5-4438-950F-5B1E159C2C28}" type="slidenum">
              <a:rPr lang="en-US" smtClean="0"/>
              <a:t>56</a:t>
            </a:fld>
            <a:endParaRPr lang="en-US"/>
          </a:p>
        </p:txBody>
      </p:sp>
    </p:spTree>
    <p:extLst>
      <p:ext uri="{BB962C8B-B14F-4D97-AF65-F5344CB8AC3E}">
        <p14:creationId xmlns:p14="http://schemas.microsoft.com/office/powerpoint/2010/main" val="41721368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 Sam 25:1-11 (NIV)</a:t>
            </a:r>
            <a:endParaRPr lang="en-US" dirty="0"/>
          </a:p>
        </p:txBody>
      </p:sp>
      <p:sp>
        <p:nvSpPr>
          <p:cNvPr id="4" name="Slide Number Placeholder 3"/>
          <p:cNvSpPr>
            <a:spLocks noGrp="1"/>
          </p:cNvSpPr>
          <p:nvPr>
            <p:ph type="sldNum" sz="quarter" idx="12"/>
          </p:nvPr>
        </p:nvSpPr>
        <p:spPr/>
        <p:txBody>
          <a:bodyPr>
            <a:normAutofit/>
          </a:bodyPr>
          <a:lstStyle/>
          <a:p>
            <a:fld id="{57AF16DE-A0D5-4438-950F-5B1E159C2C28}" type="slidenum">
              <a:rPr lang="en-US" smtClean="0"/>
              <a:t>57</a:t>
            </a:fld>
            <a:endParaRPr lang="en-US"/>
          </a:p>
        </p:txBody>
      </p:sp>
      <p:sp>
        <p:nvSpPr>
          <p:cNvPr id="6" name="Content Placeholder 5"/>
          <p:cNvSpPr>
            <a:spLocks noGrp="1"/>
          </p:cNvSpPr>
          <p:nvPr>
            <p:ph sz="quarter" idx="1"/>
          </p:nvPr>
        </p:nvSpPr>
        <p:spPr/>
        <p:txBody>
          <a:bodyPr>
            <a:noAutofit/>
          </a:bodyPr>
          <a:lstStyle/>
          <a:p>
            <a:pPr marL="0" indent="0">
              <a:lnSpc>
                <a:spcPct val="120000"/>
              </a:lnSpc>
              <a:spcBef>
                <a:spcPts val="0"/>
              </a:spcBef>
              <a:buNone/>
            </a:pPr>
            <a:r>
              <a:rPr lang="en-US" sz="1200" dirty="0"/>
              <a:t>1 Now Samuel died, and all Israel assembled and mourned for him; and they buried him at his home in Ramah. Then David moved down into the Desert of </a:t>
            </a:r>
            <a:r>
              <a:rPr lang="en-US" sz="1200" dirty="0" err="1"/>
              <a:t>Paran</a:t>
            </a:r>
            <a:r>
              <a:rPr lang="en-US" sz="1200" dirty="0"/>
              <a:t>.[a]</a:t>
            </a:r>
          </a:p>
          <a:p>
            <a:pPr marL="0" indent="0">
              <a:lnSpc>
                <a:spcPct val="120000"/>
              </a:lnSpc>
              <a:spcBef>
                <a:spcPts val="0"/>
              </a:spcBef>
              <a:buNone/>
            </a:pPr>
            <a:endParaRPr lang="en-US" sz="1200" dirty="0"/>
          </a:p>
          <a:p>
            <a:pPr marL="0" indent="0">
              <a:lnSpc>
                <a:spcPct val="120000"/>
              </a:lnSpc>
              <a:spcBef>
                <a:spcPts val="0"/>
              </a:spcBef>
              <a:buNone/>
            </a:pPr>
            <a:r>
              <a:rPr lang="en-US" sz="1200" dirty="0"/>
              <a:t>2 A certain man in </a:t>
            </a:r>
            <a:r>
              <a:rPr lang="en-US" sz="1200" dirty="0" err="1"/>
              <a:t>Maon</a:t>
            </a:r>
            <a:r>
              <a:rPr lang="en-US" sz="1200" dirty="0"/>
              <a:t>, who had property there at Carmel, was very wealthy. He had a thousand goats and three thousand sheep, which he was shearing in Carmel. 3 His name was </a:t>
            </a:r>
            <a:r>
              <a:rPr lang="en-US" sz="1200" dirty="0" err="1"/>
              <a:t>Nabal</a:t>
            </a:r>
            <a:r>
              <a:rPr lang="en-US" sz="1200" dirty="0"/>
              <a:t> and his wife’s name was Abigail. She was an intelligent and beautiful woman, but her husband was surly and mean in his dealings—he was a </a:t>
            </a:r>
            <a:r>
              <a:rPr lang="en-US" sz="1200" dirty="0" err="1"/>
              <a:t>Calebite</a:t>
            </a:r>
            <a:r>
              <a:rPr lang="en-US" sz="1200" dirty="0"/>
              <a:t>.</a:t>
            </a:r>
          </a:p>
          <a:p>
            <a:pPr marL="0" indent="0">
              <a:lnSpc>
                <a:spcPct val="120000"/>
              </a:lnSpc>
              <a:spcBef>
                <a:spcPts val="0"/>
              </a:spcBef>
              <a:buNone/>
            </a:pPr>
            <a:endParaRPr lang="en-US" sz="1200" dirty="0"/>
          </a:p>
          <a:p>
            <a:pPr marL="0" indent="0">
              <a:lnSpc>
                <a:spcPct val="120000"/>
              </a:lnSpc>
              <a:spcBef>
                <a:spcPts val="0"/>
              </a:spcBef>
              <a:buNone/>
            </a:pPr>
            <a:r>
              <a:rPr lang="en-US" sz="1200" dirty="0"/>
              <a:t>4 While David was in the wilderness, he heard that </a:t>
            </a:r>
            <a:r>
              <a:rPr lang="en-US" sz="1200" dirty="0" err="1"/>
              <a:t>Nabal</a:t>
            </a:r>
            <a:r>
              <a:rPr lang="en-US" sz="1200" dirty="0"/>
              <a:t> was shearing sheep. 5 So he sent ten young men and said to them, “Go up to </a:t>
            </a:r>
            <a:r>
              <a:rPr lang="en-US" sz="1200" dirty="0" err="1"/>
              <a:t>Nabal</a:t>
            </a:r>
            <a:r>
              <a:rPr lang="en-US" sz="1200" dirty="0"/>
              <a:t> at Carmel and greet him in my name. 6 Say to him: ‘Long life to you! Good health to you and your household! And good health to all that is yours!</a:t>
            </a:r>
          </a:p>
          <a:p>
            <a:pPr marL="0" indent="0">
              <a:lnSpc>
                <a:spcPct val="120000"/>
              </a:lnSpc>
              <a:spcBef>
                <a:spcPts val="0"/>
              </a:spcBef>
              <a:buNone/>
            </a:pPr>
            <a:endParaRPr lang="en-US" sz="1200" dirty="0"/>
          </a:p>
          <a:p>
            <a:pPr marL="0" indent="0">
              <a:lnSpc>
                <a:spcPct val="120000"/>
              </a:lnSpc>
              <a:spcBef>
                <a:spcPts val="0"/>
              </a:spcBef>
              <a:buNone/>
            </a:pPr>
            <a:r>
              <a:rPr lang="en-US" sz="1200" dirty="0"/>
              <a:t>7 “‘Now I hear that it is sheep-shearing time. When your shepherds were with us, we did not mistreat them, and the whole time they were at Carmel nothing of theirs was missing. 8 Ask your own servants and they will tell you. Therefore be favorable toward my men, since we come at a festive time. Please give your servants and your son David whatever you can find for them.’”</a:t>
            </a:r>
          </a:p>
          <a:p>
            <a:pPr marL="0" indent="0">
              <a:lnSpc>
                <a:spcPct val="120000"/>
              </a:lnSpc>
              <a:spcBef>
                <a:spcPts val="0"/>
              </a:spcBef>
              <a:buNone/>
            </a:pPr>
            <a:endParaRPr lang="en-US" sz="1200" dirty="0"/>
          </a:p>
          <a:p>
            <a:pPr marL="0" indent="0">
              <a:lnSpc>
                <a:spcPct val="120000"/>
              </a:lnSpc>
              <a:spcBef>
                <a:spcPts val="0"/>
              </a:spcBef>
              <a:buNone/>
            </a:pPr>
            <a:r>
              <a:rPr lang="en-US" sz="1200" dirty="0"/>
              <a:t>9 When David’s men arrived, they gave </a:t>
            </a:r>
            <a:r>
              <a:rPr lang="en-US" sz="1200" dirty="0" err="1"/>
              <a:t>Nabal</a:t>
            </a:r>
            <a:r>
              <a:rPr lang="en-US" sz="1200" dirty="0"/>
              <a:t> this message in David’s name. Then they waited.</a:t>
            </a:r>
          </a:p>
          <a:p>
            <a:pPr marL="0" indent="0">
              <a:lnSpc>
                <a:spcPct val="120000"/>
              </a:lnSpc>
              <a:spcBef>
                <a:spcPts val="0"/>
              </a:spcBef>
              <a:buNone/>
            </a:pPr>
            <a:endParaRPr lang="en-US" sz="1200" dirty="0"/>
          </a:p>
          <a:p>
            <a:pPr marL="0" indent="0">
              <a:lnSpc>
                <a:spcPct val="120000"/>
              </a:lnSpc>
              <a:spcBef>
                <a:spcPts val="0"/>
              </a:spcBef>
              <a:buNone/>
            </a:pPr>
            <a:r>
              <a:rPr lang="en-US" sz="1200" dirty="0"/>
              <a:t>10 </a:t>
            </a:r>
            <a:r>
              <a:rPr lang="en-US" sz="1200" dirty="0" err="1"/>
              <a:t>Nabal</a:t>
            </a:r>
            <a:r>
              <a:rPr lang="en-US" sz="1200" dirty="0"/>
              <a:t> answered David’s servants, “Who is this David? Who is this son of Jesse? Many servants are breaking away from their masters these days. 11 Why should I take my bread and water, and the meat I have slaughtered for my shearers, and give it to men coming from who knows where?</a:t>
            </a:r>
            <a:r>
              <a:rPr lang="en-US" sz="1200" dirty="0"/>
              <a:t>”</a:t>
            </a:r>
            <a:endParaRPr lang="en-US" sz="1200" dirty="0"/>
          </a:p>
        </p:txBody>
      </p:sp>
    </p:spTree>
    <p:extLst>
      <p:ext uri="{BB962C8B-B14F-4D97-AF65-F5344CB8AC3E}">
        <p14:creationId xmlns:p14="http://schemas.microsoft.com/office/powerpoint/2010/main" val="23736338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 Sam 25:12-22</a:t>
            </a:r>
            <a:endParaRPr lang="en-US" dirty="0"/>
          </a:p>
        </p:txBody>
      </p:sp>
      <p:sp>
        <p:nvSpPr>
          <p:cNvPr id="4" name="Slide Number Placeholder 3"/>
          <p:cNvSpPr>
            <a:spLocks noGrp="1"/>
          </p:cNvSpPr>
          <p:nvPr>
            <p:ph type="sldNum" sz="quarter" idx="12"/>
          </p:nvPr>
        </p:nvSpPr>
        <p:spPr/>
        <p:txBody>
          <a:bodyPr>
            <a:normAutofit/>
          </a:bodyPr>
          <a:lstStyle/>
          <a:p>
            <a:fld id="{57AF16DE-A0D5-4438-950F-5B1E159C2C28}" type="slidenum">
              <a:rPr lang="en-US" smtClean="0"/>
              <a:t>58</a:t>
            </a:fld>
            <a:endParaRPr lang="en-US"/>
          </a:p>
        </p:txBody>
      </p:sp>
      <p:sp>
        <p:nvSpPr>
          <p:cNvPr id="6" name="Content Placeholder 5"/>
          <p:cNvSpPr>
            <a:spLocks noGrp="1"/>
          </p:cNvSpPr>
          <p:nvPr>
            <p:ph sz="quarter" idx="1"/>
          </p:nvPr>
        </p:nvSpPr>
        <p:spPr/>
        <p:txBody>
          <a:bodyPr>
            <a:noAutofit/>
          </a:bodyPr>
          <a:lstStyle/>
          <a:p>
            <a:pPr marL="0" indent="0">
              <a:lnSpc>
                <a:spcPct val="120000"/>
              </a:lnSpc>
              <a:spcBef>
                <a:spcPts val="0"/>
              </a:spcBef>
              <a:buNone/>
            </a:pPr>
            <a:r>
              <a:rPr lang="en-US" sz="1200" dirty="0"/>
              <a:t>12 David’s men turned around and went back. When they arrived, they reported every word. 13 David said to his men, “Each of you strap on your sword!” So they did, and David strapped his on as well. About four hundred men went up with David, while two hundred stayed with the supplies.</a:t>
            </a:r>
          </a:p>
          <a:p>
            <a:pPr marL="0" indent="0">
              <a:lnSpc>
                <a:spcPct val="120000"/>
              </a:lnSpc>
              <a:spcBef>
                <a:spcPts val="0"/>
              </a:spcBef>
              <a:buNone/>
            </a:pPr>
            <a:endParaRPr lang="en-US" sz="1200" dirty="0"/>
          </a:p>
          <a:p>
            <a:pPr marL="0" indent="0">
              <a:lnSpc>
                <a:spcPct val="120000"/>
              </a:lnSpc>
              <a:spcBef>
                <a:spcPts val="0"/>
              </a:spcBef>
              <a:buNone/>
            </a:pPr>
            <a:r>
              <a:rPr lang="en-US" sz="1200" dirty="0"/>
              <a:t>14 One of the servants told Abigail, </a:t>
            </a:r>
            <a:r>
              <a:rPr lang="en-US" sz="1200" dirty="0" err="1"/>
              <a:t>Nabal’s</a:t>
            </a:r>
            <a:r>
              <a:rPr lang="en-US" sz="1200" dirty="0"/>
              <a:t> wife, “David sent messengers from the wilderness to give our master his greetings, but he hurled insults at them. 15 Yet these men were very good to us. They did not mistreat us, and the whole time we were out in the fields near them nothing was missing. 16 Night and day they were a wall around us the whole time we were herding our sheep near them. 17 Now think it over and see what you can do, because disaster is hanging over our master and his whole household. He is such a wicked man that no one can talk to him.</a:t>
            </a:r>
            <a:r>
              <a:rPr lang="en-US" sz="1200" dirty="0"/>
              <a:t>”</a:t>
            </a:r>
          </a:p>
          <a:p>
            <a:pPr marL="0" indent="0">
              <a:lnSpc>
                <a:spcPct val="120000"/>
              </a:lnSpc>
              <a:spcBef>
                <a:spcPts val="0"/>
              </a:spcBef>
              <a:buNone/>
            </a:pPr>
            <a:endParaRPr lang="en-US" sz="1200" dirty="0"/>
          </a:p>
          <a:p>
            <a:pPr marL="0" indent="0">
              <a:lnSpc>
                <a:spcPct val="120000"/>
              </a:lnSpc>
              <a:spcBef>
                <a:spcPts val="0"/>
              </a:spcBef>
              <a:buNone/>
            </a:pPr>
            <a:r>
              <a:rPr lang="en-US" sz="1200" dirty="0"/>
              <a:t>18 Abigail acted quickly. She took two hundred loaves of bread, two skins of wine, five dressed sheep, five </a:t>
            </a:r>
            <a:r>
              <a:rPr lang="en-US" sz="1200" dirty="0" err="1"/>
              <a:t>seahs</a:t>
            </a:r>
            <a:r>
              <a:rPr lang="en-US" sz="1200" dirty="0"/>
              <a:t>[b] of roasted grain, a hundred cakes of raisins and two hundred cakes of pressed figs, and loaded them on donkeys. 19 Then she told her servants, “Go on ahead; I’ll follow you.” But she did not tell her husband </a:t>
            </a:r>
            <a:r>
              <a:rPr lang="en-US" sz="1200" dirty="0" err="1"/>
              <a:t>Nabal</a:t>
            </a:r>
            <a:r>
              <a:rPr lang="en-US" sz="1200" dirty="0"/>
              <a:t>.</a:t>
            </a:r>
          </a:p>
          <a:p>
            <a:pPr marL="0" indent="0">
              <a:lnSpc>
                <a:spcPct val="120000"/>
              </a:lnSpc>
              <a:spcBef>
                <a:spcPts val="0"/>
              </a:spcBef>
              <a:buNone/>
            </a:pPr>
            <a:endParaRPr lang="en-US" sz="1200" dirty="0"/>
          </a:p>
          <a:p>
            <a:pPr marL="0" indent="0">
              <a:lnSpc>
                <a:spcPct val="120000"/>
              </a:lnSpc>
              <a:spcBef>
                <a:spcPts val="0"/>
              </a:spcBef>
              <a:buNone/>
            </a:pPr>
            <a:r>
              <a:rPr lang="en-US" sz="1200" dirty="0"/>
              <a:t>20 As she came riding her donkey into a mountain ravine, there were David and his men descending toward her, and she met them. 21 David had just said, “It’s been useless—all my watching over this fellow’s property in the wilderness so that nothing of his was missing. He has paid me back evil for good. 22 May God deal with David,[c] be it ever so severely, if by morning I leave alive one male of all who belong to him!”</a:t>
            </a:r>
          </a:p>
          <a:p>
            <a:pPr marL="0" indent="0">
              <a:lnSpc>
                <a:spcPct val="120000"/>
              </a:lnSpc>
              <a:spcBef>
                <a:spcPts val="0"/>
              </a:spcBef>
              <a:buNone/>
            </a:pPr>
            <a:endParaRPr lang="en-US" sz="1200" dirty="0"/>
          </a:p>
          <a:p>
            <a:pPr marL="0" indent="0">
              <a:lnSpc>
                <a:spcPct val="120000"/>
              </a:lnSpc>
              <a:spcBef>
                <a:spcPts val="0"/>
              </a:spcBef>
              <a:buNone/>
            </a:pPr>
            <a:endParaRPr lang="en-US" sz="1200" dirty="0"/>
          </a:p>
        </p:txBody>
      </p:sp>
    </p:spTree>
    <p:extLst>
      <p:ext uri="{BB962C8B-B14F-4D97-AF65-F5344CB8AC3E}">
        <p14:creationId xmlns:p14="http://schemas.microsoft.com/office/powerpoint/2010/main" val="38967011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 Sam 25:23-35</a:t>
            </a:r>
            <a:endParaRPr lang="en-US" dirty="0"/>
          </a:p>
        </p:txBody>
      </p:sp>
      <p:sp>
        <p:nvSpPr>
          <p:cNvPr id="4" name="Slide Number Placeholder 3"/>
          <p:cNvSpPr>
            <a:spLocks noGrp="1"/>
          </p:cNvSpPr>
          <p:nvPr>
            <p:ph type="sldNum" sz="quarter" idx="12"/>
          </p:nvPr>
        </p:nvSpPr>
        <p:spPr/>
        <p:txBody>
          <a:bodyPr>
            <a:normAutofit/>
          </a:bodyPr>
          <a:lstStyle/>
          <a:p>
            <a:fld id="{57AF16DE-A0D5-4438-950F-5B1E159C2C28}" type="slidenum">
              <a:rPr lang="en-US" smtClean="0"/>
              <a:t>59</a:t>
            </a:fld>
            <a:endParaRPr lang="en-US"/>
          </a:p>
        </p:txBody>
      </p:sp>
      <p:sp>
        <p:nvSpPr>
          <p:cNvPr id="6" name="Content Placeholder 5"/>
          <p:cNvSpPr>
            <a:spLocks noGrp="1"/>
          </p:cNvSpPr>
          <p:nvPr>
            <p:ph sz="quarter" idx="1"/>
          </p:nvPr>
        </p:nvSpPr>
        <p:spPr/>
        <p:txBody>
          <a:bodyPr>
            <a:noAutofit/>
          </a:bodyPr>
          <a:lstStyle/>
          <a:p>
            <a:pPr marL="0" indent="0">
              <a:lnSpc>
                <a:spcPct val="120000"/>
              </a:lnSpc>
              <a:spcBef>
                <a:spcPts val="0"/>
              </a:spcBef>
              <a:buNone/>
            </a:pPr>
            <a:r>
              <a:rPr lang="en-US" sz="1200" dirty="0"/>
              <a:t>23 </a:t>
            </a:r>
            <a:r>
              <a:rPr lang="en-US" sz="1200" dirty="0"/>
              <a:t>When Abigail saw David, she quickly got off her donkey and bowed down before David with her face to the ground. 24 She fell at his feet and said: “Pardon your servant, my lord, and let me speak to you; hear what your servant has to say. 25 Please pay no attention, my lord, to that wicked man </a:t>
            </a:r>
            <a:r>
              <a:rPr lang="en-US" sz="1200" dirty="0" err="1"/>
              <a:t>Nabal</a:t>
            </a:r>
            <a:r>
              <a:rPr lang="en-US" sz="1200" dirty="0"/>
              <a:t>. He is just like his name—his name means Fool, and folly goes with him. And as for me, your servant, I did not see the men my lord sent. 26 And now, my lord, as surely as the Lord your God lives and as you live, since the Lord has kept you from bloodshed and from avenging yourself with your own hands, may your enemies and all who are intent on harming my lord be like </a:t>
            </a:r>
            <a:r>
              <a:rPr lang="en-US" sz="1200" dirty="0" err="1"/>
              <a:t>Nabal</a:t>
            </a:r>
            <a:r>
              <a:rPr lang="en-US" sz="1200" dirty="0"/>
              <a:t>. 27 And let this gift, which your servant has brought to my lord, be given to the men who follow you.</a:t>
            </a:r>
          </a:p>
          <a:p>
            <a:pPr marL="0" indent="0">
              <a:lnSpc>
                <a:spcPct val="120000"/>
              </a:lnSpc>
              <a:spcBef>
                <a:spcPts val="0"/>
              </a:spcBef>
              <a:buNone/>
            </a:pPr>
            <a:endParaRPr lang="en-US" sz="1200" dirty="0"/>
          </a:p>
          <a:p>
            <a:pPr marL="0" indent="0">
              <a:lnSpc>
                <a:spcPct val="120000"/>
              </a:lnSpc>
              <a:spcBef>
                <a:spcPts val="0"/>
              </a:spcBef>
              <a:buNone/>
            </a:pPr>
            <a:r>
              <a:rPr lang="en-US" sz="1200" dirty="0"/>
              <a:t>28 “Please forgive your servant’s presumption. The Lord your God will certainly make a lasting dynasty for my lord, because you fight the Lord’s battles, and no wrongdoing will be found in you as long as you live. 29 Even though someone is pursuing you to take your life, the life of my lord will be bound securely in the bundle of the living by the Lord your God, but the lives of your enemies he will hurl away as from the pocket of a sling. 30 When the Lord has fulfilled for my lord every good thing he promised concerning him and has appointed him ruler over Israel, 31 my lord will not have on his conscience the staggering burden of needless bloodshed or of having avenged himself. And when the Lord your God has brought my lord success, remember your servant.</a:t>
            </a:r>
            <a:r>
              <a:rPr lang="en-US" sz="1200" dirty="0"/>
              <a:t>”</a:t>
            </a:r>
          </a:p>
          <a:p>
            <a:pPr marL="0" indent="0">
              <a:lnSpc>
                <a:spcPct val="120000"/>
              </a:lnSpc>
              <a:spcBef>
                <a:spcPts val="0"/>
              </a:spcBef>
              <a:buNone/>
            </a:pPr>
            <a:endParaRPr lang="en-US" sz="1200" dirty="0"/>
          </a:p>
          <a:p>
            <a:pPr marL="0" indent="0">
              <a:lnSpc>
                <a:spcPct val="120000"/>
              </a:lnSpc>
              <a:spcBef>
                <a:spcPts val="0"/>
              </a:spcBef>
              <a:buNone/>
            </a:pPr>
            <a:r>
              <a:rPr lang="en-US" sz="1200" dirty="0"/>
              <a:t>32 David said to Abigail, “Praise be to the Lord, the God of Israel, who has sent you today to meet me. 33 May you be blessed for your good judgment and for keeping me from bloodshed this day and from avenging myself with my own hands. 34 Otherwise, as surely as the Lord, the God of Israel, lives, who has kept me from harming you, if you had not come quickly to meet me, not one male belonging to </a:t>
            </a:r>
            <a:r>
              <a:rPr lang="en-US" sz="1200" dirty="0" err="1"/>
              <a:t>Nabal</a:t>
            </a:r>
            <a:r>
              <a:rPr lang="en-US" sz="1200" dirty="0"/>
              <a:t> would have been left alive by daybreak.”</a:t>
            </a:r>
          </a:p>
          <a:p>
            <a:pPr marL="0" indent="0">
              <a:lnSpc>
                <a:spcPct val="120000"/>
              </a:lnSpc>
              <a:spcBef>
                <a:spcPts val="0"/>
              </a:spcBef>
              <a:buNone/>
            </a:pPr>
            <a:endParaRPr lang="en-US" sz="1200" dirty="0"/>
          </a:p>
          <a:p>
            <a:pPr marL="0" indent="0">
              <a:lnSpc>
                <a:spcPct val="120000"/>
              </a:lnSpc>
              <a:spcBef>
                <a:spcPts val="0"/>
              </a:spcBef>
              <a:buNone/>
            </a:pPr>
            <a:r>
              <a:rPr lang="en-US" sz="1200" dirty="0"/>
              <a:t>35 Then David accepted from her hand what she had brought him and said, “Go home in peace. I have heard your words and granted your request.”</a:t>
            </a:r>
          </a:p>
          <a:p>
            <a:pPr marL="0" indent="0">
              <a:lnSpc>
                <a:spcPct val="120000"/>
              </a:lnSpc>
              <a:spcBef>
                <a:spcPts val="0"/>
              </a:spcBef>
              <a:buNone/>
            </a:pPr>
            <a:endParaRPr lang="en-US" sz="1200" dirty="0"/>
          </a:p>
        </p:txBody>
      </p:sp>
    </p:spTree>
    <p:extLst>
      <p:ext uri="{BB962C8B-B14F-4D97-AF65-F5344CB8AC3E}">
        <p14:creationId xmlns:p14="http://schemas.microsoft.com/office/powerpoint/2010/main" val="586869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The focus of a great leader:</a:t>
            </a:r>
            <a:endParaRPr lang="en-US" dirty="0"/>
          </a:p>
        </p:txBody>
      </p:sp>
      <p:sp>
        <p:nvSpPr>
          <p:cNvPr id="5" name="Text Placeholder 4"/>
          <p:cNvSpPr>
            <a:spLocks noGrp="1"/>
          </p:cNvSpPr>
          <p:nvPr>
            <p:ph type="body" idx="1"/>
          </p:nvPr>
        </p:nvSpPr>
        <p:spPr/>
        <p:txBody>
          <a:bodyPr/>
          <a:lstStyle/>
          <a:p>
            <a:r>
              <a:rPr lang="en-US" dirty="0" smtClean="0"/>
              <a:t>Passion for Mission and for People.</a:t>
            </a:r>
            <a:endParaRPr lang="en-US" dirty="0"/>
          </a:p>
        </p:txBody>
      </p:sp>
    </p:spTree>
    <p:extLst>
      <p:ext uri="{BB962C8B-B14F-4D97-AF65-F5344CB8AC3E}">
        <p14:creationId xmlns:p14="http://schemas.microsoft.com/office/powerpoint/2010/main" val="1874636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 Sam 25:36-44</a:t>
            </a:r>
            <a:endParaRPr lang="en-US" dirty="0"/>
          </a:p>
        </p:txBody>
      </p:sp>
      <p:sp>
        <p:nvSpPr>
          <p:cNvPr id="4" name="Slide Number Placeholder 3"/>
          <p:cNvSpPr>
            <a:spLocks noGrp="1"/>
          </p:cNvSpPr>
          <p:nvPr>
            <p:ph type="sldNum" sz="quarter" idx="12"/>
          </p:nvPr>
        </p:nvSpPr>
        <p:spPr/>
        <p:txBody>
          <a:bodyPr>
            <a:normAutofit/>
          </a:bodyPr>
          <a:lstStyle/>
          <a:p>
            <a:fld id="{57AF16DE-A0D5-4438-950F-5B1E159C2C28}" type="slidenum">
              <a:rPr lang="en-US" smtClean="0"/>
              <a:t>60</a:t>
            </a:fld>
            <a:endParaRPr lang="en-US"/>
          </a:p>
        </p:txBody>
      </p:sp>
      <p:sp>
        <p:nvSpPr>
          <p:cNvPr id="6" name="Content Placeholder 5"/>
          <p:cNvSpPr>
            <a:spLocks noGrp="1"/>
          </p:cNvSpPr>
          <p:nvPr>
            <p:ph sz="quarter" idx="1"/>
          </p:nvPr>
        </p:nvSpPr>
        <p:spPr/>
        <p:txBody>
          <a:bodyPr>
            <a:noAutofit/>
          </a:bodyPr>
          <a:lstStyle/>
          <a:p>
            <a:pPr marL="0" indent="0">
              <a:lnSpc>
                <a:spcPct val="120000"/>
              </a:lnSpc>
              <a:spcBef>
                <a:spcPts val="0"/>
              </a:spcBef>
              <a:buNone/>
            </a:pPr>
            <a:r>
              <a:rPr lang="en-US" sz="1200" dirty="0"/>
              <a:t>36 When Abigail went to </a:t>
            </a:r>
            <a:r>
              <a:rPr lang="en-US" sz="1200" dirty="0" err="1"/>
              <a:t>Nabal</a:t>
            </a:r>
            <a:r>
              <a:rPr lang="en-US" sz="1200" dirty="0"/>
              <a:t>, he was in the house holding a banquet like that of a king. He was in high spirits and very drunk. So she told him nothing at all until daybreak. 37 Then in the morning, when </a:t>
            </a:r>
            <a:r>
              <a:rPr lang="en-US" sz="1200" dirty="0" err="1"/>
              <a:t>Nabal</a:t>
            </a:r>
            <a:r>
              <a:rPr lang="en-US" sz="1200" dirty="0"/>
              <a:t> was sober, his wife told him all these things, and his heart failed him and he became like a stone. 38 About ten days later, the Lord struck </a:t>
            </a:r>
            <a:r>
              <a:rPr lang="en-US" sz="1200" dirty="0" err="1"/>
              <a:t>Nabal</a:t>
            </a:r>
            <a:r>
              <a:rPr lang="en-US" sz="1200" dirty="0"/>
              <a:t> and he died.</a:t>
            </a:r>
          </a:p>
          <a:p>
            <a:pPr marL="0" indent="0">
              <a:lnSpc>
                <a:spcPct val="120000"/>
              </a:lnSpc>
              <a:spcBef>
                <a:spcPts val="0"/>
              </a:spcBef>
              <a:buNone/>
            </a:pPr>
            <a:endParaRPr lang="en-US" sz="1200" dirty="0"/>
          </a:p>
          <a:p>
            <a:pPr marL="0" indent="0">
              <a:lnSpc>
                <a:spcPct val="120000"/>
              </a:lnSpc>
              <a:spcBef>
                <a:spcPts val="0"/>
              </a:spcBef>
              <a:buNone/>
            </a:pPr>
            <a:r>
              <a:rPr lang="en-US" sz="1200" dirty="0"/>
              <a:t>39 When David heard that </a:t>
            </a:r>
            <a:r>
              <a:rPr lang="en-US" sz="1200" dirty="0" err="1"/>
              <a:t>Nabal</a:t>
            </a:r>
            <a:r>
              <a:rPr lang="en-US" sz="1200" dirty="0"/>
              <a:t> was dead, he said, “Praise be to the Lord, who has upheld my cause against </a:t>
            </a:r>
            <a:r>
              <a:rPr lang="en-US" sz="1200" dirty="0" err="1"/>
              <a:t>Nabal</a:t>
            </a:r>
            <a:r>
              <a:rPr lang="en-US" sz="1200" dirty="0"/>
              <a:t> for treating me with contempt. He has kept his servant from doing wrong and has brought </a:t>
            </a:r>
            <a:r>
              <a:rPr lang="en-US" sz="1200" dirty="0" err="1"/>
              <a:t>Nabal’s</a:t>
            </a:r>
            <a:r>
              <a:rPr lang="en-US" sz="1200" dirty="0"/>
              <a:t> wrongdoing down on his own head.”</a:t>
            </a:r>
          </a:p>
          <a:p>
            <a:pPr marL="0" indent="0">
              <a:lnSpc>
                <a:spcPct val="120000"/>
              </a:lnSpc>
              <a:spcBef>
                <a:spcPts val="0"/>
              </a:spcBef>
              <a:buNone/>
            </a:pPr>
            <a:endParaRPr lang="en-US" sz="1200" dirty="0"/>
          </a:p>
          <a:p>
            <a:pPr marL="0" indent="0">
              <a:lnSpc>
                <a:spcPct val="120000"/>
              </a:lnSpc>
              <a:spcBef>
                <a:spcPts val="0"/>
              </a:spcBef>
              <a:buNone/>
            </a:pPr>
            <a:r>
              <a:rPr lang="en-US" sz="1200" dirty="0"/>
              <a:t>Then David sent word to Abigail, asking her to become his wife. 40 His servants went to Carmel and said to Abigail, “David has sent us to you to take you to become his wife.”</a:t>
            </a:r>
          </a:p>
          <a:p>
            <a:pPr marL="0" indent="0">
              <a:lnSpc>
                <a:spcPct val="120000"/>
              </a:lnSpc>
              <a:spcBef>
                <a:spcPts val="0"/>
              </a:spcBef>
              <a:buNone/>
            </a:pPr>
            <a:endParaRPr lang="en-US" sz="1200" dirty="0"/>
          </a:p>
          <a:p>
            <a:pPr marL="0" indent="0">
              <a:lnSpc>
                <a:spcPct val="120000"/>
              </a:lnSpc>
              <a:spcBef>
                <a:spcPts val="0"/>
              </a:spcBef>
              <a:buNone/>
            </a:pPr>
            <a:r>
              <a:rPr lang="en-US" sz="1200" dirty="0"/>
              <a:t>41 She bowed down with her face to the ground and said, “I am your servant and am ready to serve you and wash the feet of my lord’s servants.” 42 Abigail quickly got on a donkey and, attended by her five female servants, went with David’s messengers and became his wife. 43 David had also married </a:t>
            </a:r>
            <a:r>
              <a:rPr lang="en-US" sz="1200" dirty="0" err="1"/>
              <a:t>Ahinoam</a:t>
            </a:r>
            <a:r>
              <a:rPr lang="en-US" sz="1200" dirty="0"/>
              <a:t> of </a:t>
            </a:r>
            <a:r>
              <a:rPr lang="en-US" sz="1200" dirty="0" err="1"/>
              <a:t>Jezreel</a:t>
            </a:r>
            <a:r>
              <a:rPr lang="en-US" sz="1200" dirty="0"/>
              <a:t>, and they both were his wives. 44 But Saul had given his daughter Michal, David’s wife, to </a:t>
            </a:r>
            <a:r>
              <a:rPr lang="en-US" sz="1200" dirty="0" err="1"/>
              <a:t>Paltiel</a:t>
            </a:r>
            <a:r>
              <a:rPr lang="en-US" sz="1200" dirty="0"/>
              <a:t>[d] son of </a:t>
            </a:r>
            <a:r>
              <a:rPr lang="en-US" sz="1200" dirty="0" err="1"/>
              <a:t>Laish</a:t>
            </a:r>
            <a:r>
              <a:rPr lang="en-US" sz="1200" dirty="0"/>
              <a:t>, who was from </a:t>
            </a:r>
            <a:r>
              <a:rPr lang="en-US" sz="1200" dirty="0" err="1"/>
              <a:t>Gallim</a:t>
            </a:r>
            <a:r>
              <a:rPr lang="en-US" sz="1200" dirty="0"/>
              <a:t>.</a:t>
            </a:r>
          </a:p>
        </p:txBody>
      </p:sp>
    </p:spTree>
    <p:extLst>
      <p:ext uri="{BB962C8B-B14F-4D97-AF65-F5344CB8AC3E}">
        <p14:creationId xmlns:p14="http://schemas.microsoft.com/office/powerpoint/2010/main" val="29892011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46961" y="286605"/>
            <a:ext cx="5773149" cy="1450757"/>
          </a:xfrm>
        </p:spPr>
        <p:txBody>
          <a:bodyPr>
            <a:normAutofit/>
          </a:bodyPr>
          <a:lstStyle/>
          <a:p>
            <a:r>
              <a:rPr lang="en-US" dirty="0" smtClean="0"/>
              <a:t>Relationships: McCloskey</a:t>
            </a:r>
            <a:endParaRPr lang="en-US" dirty="0"/>
          </a:p>
        </p:txBody>
      </p:sp>
      <p:sp>
        <p:nvSpPr>
          <p:cNvPr id="8" name="Content Placeholder 7"/>
          <p:cNvSpPr>
            <a:spLocks noGrp="1"/>
          </p:cNvSpPr>
          <p:nvPr>
            <p:ph idx="1"/>
          </p:nvPr>
        </p:nvSpPr>
        <p:spPr>
          <a:xfrm>
            <a:off x="2346960" y="1845734"/>
            <a:ext cx="5773150" cy="4023360"/>
          </a:xfrm>
        </p:spPr>
        <p:txBody>
          <a:bodyPr/>
          <a:lstStyle/>
          <a:p>
            <a:r>
              <a:rPr lang="en-US" dirty="0" smtClean="0"/>
              <a:t>Chapter 3.</a:t>
            </a:r>
          </a:p>
          <a:p>
            <a:r>
              <a:rPr lang="en-US" dirty="0" smtClean="0"/>
              <a:t>McCloskey </a:t>
            </a:r>
            <a:r>
              <a:rPr lang="en-US" dirty="0"/>
              <a:t>and </a:t>
            </a:r>
            <a:r>
              <a:rPr lang="en-US" dirty="0" err="1"/>
              <a:t>Louwsma</a:t>
            </a:r>
            <a:r>
              <a:rPr lang="en-US" dirty="0"/>
              <a:t>, </a:t>
            </a:r>
            <a:r>
              <a:rPr lang="en-US" i="1" dirty="0"/>
              <a:t>The Art of Virtue-Based Transformational Leadership: Building Strong Businesses, Organizations and Families</a:t>
            </a:r>
            <a:r>
              <a:rPr lang="en-US" dirty="0"/>
              <a:t>, 51-72.</a:t>
            </a:r>
          </a:p>
        </p:txBody>
      </p:sp>
      <p:sp>
        <p:nvSpPr>
          <p:cNvPr id="4" name="Slide Number Placeholder 3"/>
          <p:cNvSpPr>
            <a:spLocks noGrp="1"/>
          </p:cNvSpPr>
          <p:nvPr>
            <p:ph type="sldNum" sz="quarter" idx="12"/>
          </p:nvPr>
        </p:nvSpPr>
        <p:spPr/>
        <p:txBody>
          <a:bodyPr/>
          <a:lstStyle/>
          <a:p>
            <a:pPr>
              <a:defRPr/>
            </a:pPr>
            <a:fld id="{0CDD1570-19AE-F842-9630-50E6EF029F97}" type="slidenum">
              <a:rPr lang="en-US" smtClean="0"/>
              <a:pPr>
                <a:defRPr/>
              </a:pPr>
              <a:t>61</a:t>
            </a:fld>
            <a:endParaRPr lang="en-US"/>
          </a:p>
        </p:txBody>
      </p:sp>
      <p:pic>
        <p:nvPicPr>
          <p:cNvPr id="11" name="Picture 10"/>
          <p:cNvPicPr>
            <a:picLocks noChangeAspect="1"/>
          </p:cNvPicPr>
          <p:nvPr/>
        </p:nvPicPr>
        <p:blipFill>
          <a:blip r:embed="rId2"/>
          <a:stretch>
            <a:fillRect/>
          </a:stretch>
        </p:blipFill>
        <p:spPr>
          <a:xfrm>
            <a:off x="8409570" y="274639"/>
            <a:ext cx="1801230" cy="27076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098" name="Picture 2" descr="227087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370" y="2942879"/>
            <a:ext cx="2345366" cy="3473797"/>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220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traits of: </a:t>
            </a:r>
            <a:endParaRPr lang="en-US" dirty="0"/>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62</a:t>
            </a:fld>
            <a:endParaRPr lang="en-US"/>
          </a:p>
        </p:txBody>
      </p:sp>
      <p:sp>
        <p:nvSpPr>
          <p:cNvPr id="4" name="Content Placeholder 3"/>
          <p:cNvSpPr>
            <a:spLocks noGrp="1"/>
          </p:cNvSpPr>
          <p:nvPr>
            <p:ph sz="quarter" idx="1"/>
          </p:nvPr>
        </p:nvSpPr>
        <p:spPr/>
        <p:txBody>
          <a:bodyPr/>
          <a:lstStyle/>
          <a:p>
            <a:r>
              <a:rPr lang="en-US" dirty="0" smtClean="0"/>
              <a:t>David is . . . </a:t>
            </a:r>
          </a:p>
          <a:p>
            <a:r>
              <a:rPr lang="en-US" dirty="0" err="1" smtClean="0"/>
              <a:t>Nabal</a:t>
            </a:r>
            <a:r>
              <a:rPr lang="en-US" dirty="0" smtClean="0"/>
              <a:t> is . . . </a:t>
            </a:r>
          </a:p>
          <a:p>
            <a:r>
              <a:rPr lang="en-US" dirty="0" smtClean="0"/>
              <a:t>Abigail is . . . </a:t>
            </a:r>
            <a:endParaRPr lang="en-US" dirty="0"/>
          </a:p>
        </p:txBody>
      </p:sp>
    </p:spTree>
    <p:extLst>
      <p:ext uri="{BB962C8B-B14F-4D97-AF65-F5344CB8AC3E}">
        <p14:creationId xmlns:p14="http://schemas.microsoft.com/office/powerpoint/2010/main" val="348801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latin typeface="+mn-lt"/>
                <a:ea typeface="+mj-ea"/>
                <a:cs typeface="+mj-cs"/>
              </a:rPr>
              <a:t>The Trait Approach</a:t>
            </a:r>
            <a:endParaRPr lang="en-US" dirty="0">
              <a:latin typeface="+mn-lt"/>
              <a:ea typeface="+mj-ea"/>
              <a:cs typeface="+mj-cs"/>
            </a:endParaRPr>
          </a:p>
        </p:txBody>
      </p:sp>
      <p:sp>
        <p:nvSpPr>
          <p:cNvPr id="3" name="Content Placeholder 2"/>
          <p:cNvSpPr>
            <a:spLocks noGrp="1"/>
          </p:cNvSpPr>
          <p:nvPr>
            <p:ph idx="1"/>
          </p:nvPr>
        </p:nvSpPr>
        <p:spPr/>
        <p:txBody>
          <a:bodyPr rtlCol="0">
            <a:normAutofit lnSpcReduction="10000"/>
          </a:bodyPr>
          <a:lstStyle/>
          <a:p>
            <a:pPr marL="68580" indent="0">
              <a:buNone/>
              <a:defRPr/>
            </a:pPr>
            <a:r>
              <a:rPr lang="en-US" dirty="0" smtClean="0">
                <a:latin typeface="+mn-lt"/>
                <a:ea typeface="+mn-ea"/>
                <a:cs typeface="+mn-cs"/>
              </a:rPr>
              <a:t>Major Leadership Traits: </a:t>
            </a:r>
          </a:p>
          <a:p>
            <a:pPr indent="-274320">
              <a:defRPr/>
            </a:pPr>
            <a:r>
              <a:rPr lang="en-US" dirty="0" smtClean="0">
                <a:latin typeface="+mn-lt"/>
                <a:ea typeface="+mn-ea"/>
                <a:cs typeface="+mn-cs"/>
              </a:rPr>
              <a:t>Intelligence</a:t>
            </a:r>
          </a:p>
          <a:p>
            <a:pPr indent="-274320">
              <a:defRPr/>
            </a:pPr>
            <a:r>
              <a:rPr lang="en-US" dirty="0" smtClean="0">
                <a:latin typeface="+mn-lt"/>
                <a:ea typeface="+mn-ea"/>
                <a:cs typeface="+mn-cs"/>
              </a:rPr>
              <a:t>Self-confidence</a:t>
            </a:r>
          </a:p>
          <a:p>
            <a:pPr indent="-274320">
              <a:defRPr/>
            </a:pPr>
            <a:r>
              <a:rPr lang="en-US" dirty="0" smtClean="0">
                <a:latin typeface="+mn-lt"/>
                <a:ea typeface="+mn-ea"/>
                <a:cs typeface="+mn-cs"/>
              </a:rPr>
              <a:t>Determination</a:t>
            </a:r>
          </a:p>
          <a:p>
            <a:pPr indent="-274320">
              <a:defRPr/>
            </a:pPr>
            <a:r>
              <a:rPr lang="en-US" dirty="0" smtClean="0">
                <a:latin typeface="+mn-lt"/>
                <a:ea typeface="+mn-ea"/>
                <a:cs typeface="+mn-cs"/>
              </a:rPr>
              <a:t>Integrity</a:t>
            </a:r>
          </a:p>
          <a:p>
            <a:pPr indent="-274320">
              <a:defRPr/>
            </a:pPr>
            <a:r>
              <a:rPr lang="en-US" dirty="0" smtClean="0">
                <a:latin typeface="+mn-lt"/>
                <a:ea typeface="+mn-ea"/>
                <a:cs typeface="+mn-cs"/>
              </a:rPr>
              <a:t>Sociability</a:t>
            </a:r>
          </a:p>
          <a:p>
            <a:pPr indent="-274320">
              <a:defRPr/>
            </a:pPr>
            <a:endParaRPr lang="en-US" dirty="0">
              <a:latin typeface="+mn-lt"/>
              <a:ea typeface="+mn-ea"/>
              <a:cs typeface="+mn-cs"/>
            </a:endParaRPr>
          </a:p>
          <a:p>
            <a:pPr indent="-274320">
              <a:buFont typeface="Wingdings 3" pitchFamily="18" charset="2"/>
              <a:buChar char=""/>
              <a:defRPr/>
            </a:pPr>
            <a:r>
              <a:rPr lang="en-US" dirty="0"/>
              <a:t>Peter G. </a:t>
            </a:r>
            <a:r>
              <a:rPr lang="en-US" dirty="0" err="1"/>
              <a:t>Northouse</a:t>
            </a:r>
            <a:r>
              <a:rPr lang="en-US" dirty="0"/>
              <a:t>, </a:t>
            </a:r>
            <a:r>
              <a:rPr lang="en-US" i="1" dirty="0"/>
              <a:t>Leadership: Theory and Practice</a:t>
            </a:r>
            <a:r>
              <a:rPr lang="en-US" dirty="0"/>
              <a:t>, 7th ed. (Thousand Oaks, CA: SAGE, 2016),  </a:t>
            </a:r>
            <a:r>
              <a:rPr lang="en-US" dirty="0" err="1"/>
              <a:t>ch.</a:t>
            </a:r>
            <a:r>
              <a:rPr lang="en-US" dirty="0"/>
              <a:t> </a:t>
            </a:r>
            <a:r>
              <a:rPr lang="en-US" dirty="0" smtClean="0"/>
              <a:t>2.</a:t>
            </a:r>
            <a:endParaRPr lang="en-US" dirty="0"/>
          </a:p>
        </p:txBody>
      </p:sp>
      <p:sp>
        <p:nvSpPr>
          <p:cNvPr id="58372"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ill Sans MT" panose="020B0502020104020203" pitchFamily="34" charset="0"/>
                <a:ea typeface="MS PGothic" panose="020B0600070205080204" pitchFamily="34" charset="-128"/>
              </a:defRPr>
            </a:lvl1pPr>
            <a:lvl2pPr marL="742950" indent="-285750" eaLnBrk="0" hangingPunct="0">
              <a:defRPr sz="2400">
                <a:solidFill>
                  <a:schemeClr val="tx1"/>
                </a:solidFill>
                <a:latin typeface="Gill Sans MT" panose="020B0502020104020203" pitchFamily="34" charset="0"/>
                <a:ea typeface="MS PGothic" panose="020B0600070205080204" pitchFamily="34" charset="-128"/>
              </a:defRPr>
            </a:lvl2pPr>
            <a:lvl3pPr marL="1143000" indent="-228600" eaLnBrk="0" hangingPunct="0">
              <a:defRPr sz="2400">
                <a:solidFill>
                  <a:schemeClr val="tx1"/>
                </a:solidFill>
                <a:latin typeface="Gill Sans MT" panose="020B0502020104020203" pitchFamily="34" charset="0"/>
                <a:ea typeface="MS PGothic" panose="020B0600070205080204" pitchFamily="34" charset="-128"/>
              </a:defRPr>
            </a:lvl3pPr>
            <a:lvl4pPr marL="1600200" indent="-228600" eaLnBrk="0" hangingPunct="0">
              <a:defRPr sz="2400">
                <a:solidFill>
                  <a:schemeClr val="tx1"/>
                </a:solidFill>
                <a:latin typeface="Gill Sans MT" panose="020B0502020104020203" pitchFamily="34" charset="0"/>
                <a:ea typeface="MS PGothic" panose="020B0600070205080204" pitchFamily="34" charset="-128"/>
              </a:defRPr>
            </a:lvl4pPr>
            <a:lvl5pPr marL="2057400" indent="-228600" eaLnBrk="0" hangingPunct="0">
              <a:defRPr sz="2400">
                <a:solidFill>
                  <a:schemeClr val="tx1"/>
                </a:solidFill>
                <a:latin typeface="Gill Sans MT" panose="020B0502020104020203"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fld id="{CB82CBC6-0F3F-437B-A878-33D0A2045B57}" type="slidenum">
              <a:rPr lang="en-US" sz="1100">
                <a:solidFill>
                  <a:srgbClr val="4D4D4D"/>
                </a:solidFill>
              </a:rPr>
              <a:pPr eaLnBrk="1" hangingPunct="1"/>
              <a:t>63</a:t>
            </a:fld>
            <a:endParaRPr lang="en-US" sz="1100">
              <a:solidFill>
                <a:srgbClr val="4D4D4D"/>
              </a:solidFill>
            </a:endParaRPr>
          </a:p>
        </p:txBody>
      </p:sp>
      <p:pic>
        <p:nvPicPr>
          <p:cNvPr id="6" name="Picture 2" descr="http://ecx.images-amazon.com/images/I/513rc1tf8DL._SX332_BO1,204,203,200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8667" y="4694558"/>
            <a:ext cx="1181536" cy="1765229"/>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1222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 get a group to achieve a goal, you need </a:t>
            </a:r>
            <a:endParaRPr lang="en-US" dirty="0"/>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64</a:t>
            </a:fld>
            <a:endParaRPr lang="en-US"/>
          </a:p>
        </p:txBody>
      </p:sp>
      <p:sp>
        <p:nvSpPr>
          <p:cNvPr id="4" name="Content Placeholder 3"/>
          <p:cNvSpPr>
            <a:spLocks noGrp="1"/>
          </p:cNvSpPr>
          <p:nvPr>
            <p:ph sz="quarter" idx="1"/>
          </p:nvPr>
        </p:nvSpPr>
        <p:spPr/>
        <p:txBody>
          <a:bodyPr/>
          <a:lstStyle/>
          <a:p>
            <a:r>
              <a:rPr lang="en-US" dirty="0" smtClean="0"/>
              <a:t>People skills</a:t>
            </a:r>
          </a:p>
          <a:p>
            <a:r>
              <a:rPr lang="en-US" dirty="0" smtClean="0"/>
              <a:t>Determination</a:t>
            </a:r>
          </a:p>
          <a:p>
            <a:endParaRPr lang="en-US" dirty="0"/>
          </a:p>
        </p:txBody>
      </p:sp>
    </p:spTree>
    <p:extLst>
      <p:ext uri="{BB962C8B-B14F-4D97-AF65-F5344CB8AC3E}">
        <p14:creationId xmlns:p14="http://schemas.microsoft.com/office/powerpoint/2010/main" val="2764458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C21C168A-ECB3-3B41-BBC0-60F5F33B84B8}" type="slidenum">
              <a:rPr lang="en-US" sz="1100">
                <a:solidFill>
                  <a:srgbClr val="4D4D4D"/>
                </a:solidFill>
              </a:rPr>
              <a:pPr eaLnBrk="1" fontAlgn="base" hangingPunct="1">
                <a:spcBef>
                  <a:spcPct val="0"/>
                </a:spcBef>
                <a:spcAft>
                  <a:spcPct val="0"/>
                </a:spcAft>
              </a:pPr>
              <a:t>65</a:t>
            </a:fld>
            <a:endParaRPr lang="en-US" sz="1100">
              <a:solidFill>
                <a:srgbClr val="4D4D4D"/>
              </a:solidFill>
            </a:endParaRPr>
          </a:p>
        </p:txBody>
      </p:sp>
      <p:sp>
        <p:nvSpPr>
          <p:cNvPr id="3" name="Content Placeholder 2"/>
          <p:cNvSpPr>
            <a:spLocks noGrp="1"/>
          </p:cNvSpPr>
          <p:nvPr>
            <p:ph sz="quarter" idx="1"/>
          </p:nvPr>
        </p:nvSpPr>
        <p:spPr>
          <a:xfrm>
            <a:off x="2209800" y="254000"/>
            <a:ext cx="7772400" cy="4435232"/>
          </a:xfrm>
        </p:spPr>
        <p:txBody>
          <a:bodyPr rtlCol="0">
            <a:normAutofit fontScale="47500" lnSpcReduction="20000"/>
          </a:bodyPr>
          <a:lstStyle/>
          <a:p>
            <a:pPr marL="0" indent="0">
              <a:lnSpc>
                <a:spcPct val="120000"/>
              </a:lnSpc>
              <a:spcBef>
                <a:spcPts val="0"/>
              </a:spcBef>
              <a:buNone/>
              <a:defRPr/>
            </a:pPr>
            <a:r>
              <a:rPr lang="en-US" dirty="0">
                <a:ea typeface="+mn-ea"/>
                <a:cs typeface="+mn-cs"/>
              </a:rPr>
              <a:t>Level </a:t>
            </a:r>
            <a:r>
              <a:rPr lang="en-US" dirty="0" smtClean="0">
                <a:ea typeface="+mn-ea"/>
                <a:cs typeface="+mn-cs"/>
              </a:rPr>
              <a:t>5: Executive</a:t>
            </a:r>
            <a:endParaRPr lang="en-US" dirty="0">
              <a:ea typeface="+mn-ea"/>
              <a:cs typeface="+mn-cs"/>
            </a:endParaRPr>
          </a:p>
          <a:p>
            <a:pPr marL="0" indent="0">
              <a:lnSpc>
                <a:spcPct val="120000"/>
              </a:lnSpc>
              <a:spcBef>
                <a:spcPts val="0"/>
              </a:spcBef>
              <a:buNone/>
              <a:defRPr/>
            </a:pPr>
            <a:r>
              <a:rPr lang="en-US" dirty="0">
                <a:ea typeface="+mn-ea"/>
                <a:cs typeface="+mn-cs"/>
              </a:rPr>
              <a:t>Builds enduring greatness through a paradoxical combination of personal humility plus professional will.</a:t>
            </a:r>
          </a:p>
          <a:p>
            <a:pPr marL="0" indent="0">
              <a:lnSpc>
                <a:spcPct val="120000"/>
              </a:lnSpc>
              <a:spcBef>
                <a:spcPts val="0"/>
              </a:spcBef>
              <a:buNone/>
              <a:defRPr/>
            </a:pPr>
            <a:endParaRPr lang="en-US" dirty="0">
              <a:ea typeface="+mn-ea"/>
              <a:cs typeface="+mn-cs"/>
            </a:endParaRPr>
          </a:p>
          <a:p>
            <a:pPr marL="0" indent="0">
              <a:lnSpc>
                <a:spcPct val="120000"/>
              </a:lnSpc>
              <a:spcBef>
                <a:spcPts val="0"/>
              </a:spcBef>
              <a:buNone/>
              <a:defRPr/>
            </a:pPr>
            <a:r>
              <a:rPr lang="en-US" dirty="0">
                <a:ea typeface="+mn-ea"/>
                <a:cs typeface="+mn-cs"/>
              </a:rPr>
              <a:t>Level </a:t>
            </a:r>
            <a:r>
              <a:rPr lang="en-US" dirty="0" smtClean="0">
                <a:ea typeface="+mn-ea"/>
                <a:cs typeface="+mn-cs"/>
              </a:rPr>
              <a:t>4: Effective Leader</a:t>
            </a:r>
            <a:endParaRPr lang="en-US" dirty="0">
              <a:ea typeface="+mn-ea"/>
              <a:cs typeface="+mn-cs"/>
            </a:endParaRPr>
          </a:p>
          <a:p>
            <a:pPr marL="0" indent="0">
              <a:lnSpc>
                <a:spcPct val="120000"/>
              </a:lnSpc>
              <a:spcBef>
                <a:spcPts val="0"/>
              </a:spcBef>
              <a:buNone/>
              <a:defRPr/>
            </a:pPr>
            <a:r>
              <a:rPr lang="en-US" dirty="0">
                <a:ea typeface="+mn-ea"/>
                <a:cs typeface="+mn-cs"/>
              </a:rPr>
              <a:t>Catalyzes commitment to and vigorous pursuit of a clear and compelling vision; stimulates the group to high performance standards.</a:t>
            </a:r>
          </a:p>
          <a:p>
            <a:pPr marL="0" indent="0">
              <a:lnSpc>
                <a:spcPct val="120000"/>
              </a:lnSpc>
              <a:spcBef>
                <a:spcPts val="0"/>
              </a:spcBef>
              <a:buNone/>
              <a:defRPr/>
            </a:pPr>
            <a:endParaRPr lang="en-US" dirty="0">
              <a:ea typeface="+mn-ea"/>
              <a:cs typeface="+mn-cs"/>
            </a:endParaRPr>
          </a:p>
          <a:p>
            <a:pPr marL="0" indent="0">
              <a:lnSpc>
                <a:spcPct val="120000"/>
              </a:lnSpc>
              <a:spcBef>
                <a:spcPts val="0"/>
              </a:spcBef>
              <a:buNone/>
              <a:defRPr/>
            </a:pPr>
            <a:r>
              <a:rPr lang="en-US" dirty="0">
                <a:ea typeface="+mn-ea"/>
                <a:cs typeface="+mn-cs"/>
              </a:rPr>
              <a:t>Level </a:t>
            </a:r>
            <a:r>
              <a:rPr lang="en-US" dirty="0" smtClean="0">
                <a:ea typeface="+mn-ea"/>
                <a:cs typeface="+mn-cs"/>
              </a:rPr>
              <a:t>3: Competent Manager</a:t>
            </a:r>
            <a:endParaRPr lang="en-US" dirty="0">
              <a:ea typeface="+mn-ea"/>
              <a:cs typeface="+mn-cs"/>
            </a:endParaRPr>
          </a:p>
          <a:p>
            <a:pPr marL="0" indent="0">
              <a:lnSpc>
                <a:spcPct val="120000"/>
              </a:lnSpc>
              <a:spcBef>
                <a:spcPts val="0"/>
              </a:spcBef>
              <a:buNone/>
              <a:defRPr/>
            </a:pPr>
            <a:r>
              <a:rPr lang="en-US" dirty="0">
                <a:ea typeface="+mn-ea"/>
                <a:cs typeface="+mn-cs"/>
              </a:rPr>
              <a:t>Organizes people and resources toward the effective and efficient pursuit of predetermined objectives.</a:t>
            </a:r>
          </a:p>
          <a:p>
            <a:pPr marL="0" indent="0">
              <a:lnSpc>
                <a:spcPct val="120000"/>
              </a:lnSpc>
              <a:spcBef>
                <a:spcPts val="0"/>
              </a:spcBef>
              <a:buNone/>
              <a:defRPr/>
            </a:pPr>
            <a:endParaRPr lang="en-US" dirty="0">
              <a:ea typeface="+mn-ea"/>
              <a:cs typeface="+mn-cs"/>
            </a:endParaRPr>
          </a:p>
          <a:p>
            <a:pPr marL="0" indent="0">
              <a:lnSpc>
                <a:spcPct val="120000"/>
              </a:lnSpc>
              <a:spcBef>
                <a:spcPts val="0"/>
              </a:spcBef>
              <a:buNone/>
              <a:defRPr/>
            </a:pPr>
            <a:r>
              <a:rPr lang="en-US" dirty="0">
                <a:ea typeface="+mn-ea"/>
                <a:cs typeface="+mn-cs"/>
              </a:rPr>
              <a:t>Level </a:t>
            </a:r>
            <a:r>
              <a:rPr lang="en-US" dirty="0" smtClean="0">
                <a:ea typeface="+mn-ea"/>
                <a:cs typeface="+mn-cs"/>
              </a:rPr>
              <a:t>2: Contributing </a:t>
            </a:r>
            <a:r>
              <a:rPr lang="en-US" dirty="0">
                <a:ea typeface="+mn-ea"/>
                <a:cs typeface="+mn-cs"/>
              </a:rPr>
              <a:t>Team </a:t>
            </a:r>
            <a:r>
              <a:rPr lang="en-US" dirty="0" smtClean="0">
                <a:ea typeface="+mn-ea"/>
                <a:cs typeface="+mn-cs"/>
              </a:rPr>
              <a:t>Member</a:t>
            </a:r>
            <a:endParaRPr lang="en-US" dirty="0">
              <a:ea typeface="+mn-ea"/>
              <a:cs typeface="+mn-cs"/>
            </a:endParaRPr>
          </a:p>
          <a:p>
            <a:pPr marL="0" indent="0">
              <a:lnSpc>
                <a:spcPct val="120000"/>
              </a:lnSpc>
              <a:spcBef>
                <a:spcPts val="0"/>
              </a:spcBef>
              <a:buNone/>
              <a:defRPr/>
            </a:pPr>
            <a:r>
              <a:rPr lang="en-US" dirty="0">
                <a:ea typeface="+mn-ea"/>
                <a:cs typeface="+mn-cs"/>
              </a:rPr>
              <a:t>Contributes to the achievement of group objectives; works effectively with others in a group setting.</a:t>
            </a:r>
          </a:p>
          <a:p>
            <a:pPr marL="0" indent="0">
              <a:lnSpc>
                <a:spcPct val="120000"/>
              </a:lnSpc>
              <a:spcBef>
                <a:spcPts val="0"/>
              </a:spcBef>
              <a:buNone/>
              <a:defRPr/>
            </a:pPr>
            <a:endParaRPr lang="en-US" dirty="0">
              <a:ea typeface="+mn-ea"/>
              <a:cs typeface="+mn-cs"/>
            </a:endParaRPr>
          </a:p>
          <a:p>
            <a:pPr marL="0" indent="0">
              <a:lnSpc>
                <a:spcPct val="120000"/>
              </a:lnSpc>
              <a:spcBef>
                <a:spcPts val="0"/>
              </a:spcBef>
              <a:buNone/>
              <a:defRPr/>
            </a:pPr>
            <a:r>
              <a:rPr lang="en-US" dirty="0">
                <a:ea typeface="+mn-ea"/>
                <a:cs typeface="+mn-cs"/>
              </a:rPr>
              <a:t>Level </a:t>
            </a:r>
            <a:r>
              <a:rPr lang="en-US" dirty="0" smtClean="0">
                <a:ea typeface="+mn-ea"/>
                <a:cs typeface="+mn-cs"/>
              </a:rPr>
              <a:t>1: Highly </a:t>
            </a:r>
            <a:r>
              <a:rPr lang="en-US" dirty="0">
                <a:ea typeface="+mn-ea"/>
                <a:cs typeface="+mn-cs"/>
              </a:rPr>
              <a:t>Capable </a:t>
            </a:r>
            <a:r>
              <a:rPr lang="en-US" dirty="0" smtClean="0">
                <a:ea typeface="+mn-ea"/>
                <a:cs typeface="+mn-cs"/>
              </a:rPr>
              <a:t>Individual</a:t>
            </a:r>
            <a:endParaRPr lang="en-US" dirty="0">
              <a:ea typeface="+mn-ea"/>
              <a:cs typeface="+mn-cs"/>
            </a:endParaRPr>
          </a:p>
          <a:p>
            <a:pPr marL="0" indent="0">
              <a:lnSpc>
                <a:spcPct val="120000"/>
              </a:lnSpc>
              <a:spcBef>
                <a:spcPts val="0"/>
              </a:spcBef>
              <a:buNone/>
              <a:defRPr/>
            </a:pPr>
            <a:r>
              <a:rPr lang="en-US" dirty="0">
                <a:ea typeface="+mn-ea"/>
                <a:cs typeface="+mn-cs"/>
              </a:rPr>
              <a:t>Makes productive contributions through talent, knowledge, skills, and good work habits.</a:t>
            </a:r>
          </a:p>
          <a:p>
            <a:pPr marL="0" indent="0">
              <a:lnSpc>
                <a:spcPct val="120000"/>
              </a:lnSpc>
              <a:spcBef>
                <a:spcPts val="0"/>
              </a:spcBef>
              <a:buNone/>
              <a:defRPr/>
            </a:pPr>
            <a:endParaRPr lang="en-US" dirty="0">
              <a:ea typeface="+mn-ea"/>
              <a:cs typeface="+mn-cs"/>
            </a:endParaRPr>
          </a:p>
          <a:p>
            <a:pPr marL="0" indent="0">
              <a:lnSpc>
                <a:spcPct val="120000"/>
              </a:lnSpc>
              <a:spcBef>
                <a:spcPts val="0"/>
              </a:spcBef>
              <a:buNone/>
              <a:defRPr/>
            </a:pPr>
            <a:r>
              <a:rPr lang="en-US" dirty="0">
                <a:ea typeface="+mn-ea"/>
                <a:cs typeface="+mn-cs"/>
              </a:rPr>
              <a:t>Jim Collins, "Level 5 Leadership: The Triumph of Humility and Fierce Resolve," Harvard Business Review 79, no. 1 (2001</a:t>
            </a:r>
            <a:r>
              <a:rPr lang="en-US" dirty="0" smtClean="0">
                <a:ea typeface="+mn-ea"/>
                <a:cs typeface="+mn-cs"/>
              </a:rPr>
              <a:t>): 140. </a:t>
            </a:r>
            <a:endParaRPr lang="en-US" dirty="0">
              <a:ea typeface="+mn-ea"/>
              <a:cs typeface="+mn-cs"/>
            </a:endParaRPr>
          </a:p>
          <a:p>
            <a:pPr marL="0" indent="0">
              <a:lnSpc>
                <a:spcPct val="120000"/>
              </a:lnSpc>
              <a:spcBef>
                <a:spcPts val="0"/>
              </a:spcBef>
              <a:buNone/>
              <a:defRPr/>
            </a:pPr>
            <a:endParaRPr lang="en-US" dirty="0">
              <a:ea typeface="+mn-ea"/>
              <a:cs typeface="+mn-cs"/>
            </a:endParaRPr>
          </a:p>
          <a:p>
            <a:pPr marL="0" indent="0">
              <a:lnSpc>
                <a:spcPct val="120000"/>
              </a:lnSpc>
              <a:spcBef>
                <a:spcPts val="0"/>
              </a:spcBef>
              <a:buNone/>
              <a:defRPr/>
            </a:pPr>
            <a:endParaRPr lang="en-US" dirty="0">
              <a:ea typeface="+mn-ea"/>
              <a:cs typeface="+mn-cs"/>
            </a:endParaRPr>
          </a:p>
          <a:p>
            <a:pPr marL="0" indent="0">
              <a:lnSpc>
                <a:spcPct val="120000"/>
              </a:lnSpc>
              <a:spcBef>
                <a:spcPts val="0"/>
              </a:spcBef>
              <a:buNone/>
              <a:defRPr/>
            </a:pPr>
            <a:endParaRPr lang="en-US" dirty="0">
              <a:ea typeface="+mn-ea"/>
              <a:cs typeface="+mn-cs"/>
            </a:endParaRPr>
          </a:p>
          <a:p>
            <a:pPr marL="0" indent="0">
              <a:lnSpc>
                <a:spcPct val="120000"/>
              </a:lnSpc>
              <a:spcBef>
                <a:spcPts val="0"/>
              </a:spcBef>
              <a:buNone/>
              <a:defRPr/>
            </a:pPr>
            <a:endParaRPr lang="en-US" dirty="0">
              <a:ea typeface="+mn-ea"/>
              <a:cs typeface="+mn-cs"/>
            </a:endParaRPr>
          </a:p>
        </p:txBody>
      </p:sp>
      <p:pic>
        <p:nvPicPr>
          <p:cNvPr id="5" name="Picture 4"/>
          <p:cNvPicPr>
            <a:picLocks noChangeAspect="1"/>
          </p:cNvPicPr>
          <p:nvPr/>
        </p:nvPicPr>
        <p:blipFill>
          <a:blip r:embed="rId2"/>
          <a:stretch>
            <a:fillRect/>
          </a:stretch>
        </p:blipFill>
        <p:spPr>
          <a:xfrm>
            <a:off x="1930202" y="4881523"/>
            <a:ext cx="1417638" cy="16970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3"/>
          <a:stretch>
            <a:fillRect/>
          </a:stretch>
        </p:blipFill>
        <p:spPr>
          <a:xfrm>
            <a:off x="3818530" y="4776716"/>
            <a:ext cx="1306409" cy="1906651"/>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7198" y="5043488"/>
            <a:ext cx="2514600" cy="1373104"/>
          </a:xfrm>
          <a:prstGeom prst="rect">
            <a:avLst/>
          </a:prstGeom>
          <a:ln>
            <a:noFill/>
          </a:ln>
          <a:effectLst>
            <a:outerShdw blurRad="76200" dir="18900000" sy="23000" kx="-1200000" algn="bl" rotWithShape="0">
              <a:prstClr val="black">
                <a:alpha val="20000"/>
              </a:prstClr>
            </a:outerShdw>
          </a:effectLst>
          <a:scene3d>
            <a:camera prst="perspectiveFront" fov="5100000">
              <a:rot lat="0" lon="19499986"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193841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346960" y="1845734"/>
            <a:ext cx="5195704" cy="4023360"/>
          </a:xfrm>
        </p:spPr>
        <p:txBody>
          <a:bodyPr>
            <a:normAutofit fontScale="85000" lnSpcReduction="20000"/>
          </a:bodyPr>
          <a:lstStyle/>
          <a:p>
            <a:r>
              <a:rPr lang="en-US" dirty="0" smtClean="0"/>
              <a:t>“</a:t>
            </a:r>
            <a:r>
              <a:rPr lang="en-US" dirty="0"/>
              <a:t>Resilient </a:t>
            </a:r>
            <a:r>
              <a:rPr lang="en-US" dirty="0" smtClean="0"/>
              <a:t>people . . . possess </a:t>
            </a:r>
            <a:r>
              <a:rPr lang="en-US" dirty="0"/>
              <a:t>three characteristics: </a:t>
            </a:r>
            <a:r>
              <a:rPr lang="en-US" dirty="0" smtClean="0"/>
              <a:t>(1) a </a:t>
            </a:r>
            <a:r>
              <a:rPr lang="en-US" dirty="0"/>
              <a:t>staunch acceptance of reality [a cool, almost pessimistic, sense of reality (48)]; </a:t>
            </a:r>
            <a:r>
              <a:rPr lang="en-US" dirty="0" smtClean="0"/>
              <a:t>(2) a </a:t>
            </a:r>
            <a:r>
              <a:rPr lang="en-US" dirty="0"/>
              <a:t>deep belief, often buttressed by strongly held values, that life </a:t>
            </a:r>
            <a:r>
              <a:rPr lang="en-US" dirty="0" smtClean="0"/>
              <a:t>is </a:t>
            </a:r>
            <a:r>
              <a:rPr lang="en-US" dirty="0"/>
              <a:t>meaningful [the ability . . . to make meaning of terrible times (50))]; and </a:t>
            </a:r>
            <a:r>
              <a:rPr lang="en-US" dirty="0" smtClean="0"/>
              <a:t>(3) an </a:t>
            </a:r>
            <a:r>
              <a:rPr lang="en-US" dirty="0"/>
              <a:t>uncanny ability to </a:t>
            </a:r>
            <a:r>
              <a:rPr lang="en-US" dirty="0" smtClean="0"/>
              <a:t>improvise </a:t>
            </a:r>
            <a:r>
              <a:rPr lang="en-US" dirty="0"/>
              <a:t>[to make do with whatever is at hand (52</a:t>
            </a:r>
            <a:r>
              <a:rPr lang="en-US" dirty="0" smtClean="0"/>
              <a:t>)].” </a:t>
            </a:r>
          </a:p>
          <a:p>
            <a:r>
              <a:rPr lang="en-US" dirty="0" smtClean="0"/>
              <a:t>Diane </a:t>
            </a:r>
            <a:r>
              <a:rPr lang="en-US" dirty="0"/>
              <a:t>L. Coutu, "How Resilience Works," </a:t>
            </a:r>
            <a:r>
              <a:rPr lang="en-US" i="1" dirty="0"/>
              <a:t>Harvard Business Review</a:t>
            </a:r>
            <a:r>
              <a:rPr lang="en-US" dirty="0"/>
              <a:t> 80, no. 5 (2002</a:t>
            </a:r>
            <a:r>
              <a:rPr lang="en-US" dirty="0" smtClean="0"/>
              <a:t>): 48, 50, 52.</a:t>
            </a:r>
            <a:endParaRPr lang="en-US" dirty="0"/>
          </a:p>
          <a:p>
            <a:endParaRPr lang="en-US" dirty="0"/>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66</a:t>
            </a:fld>
            <a:endParaRPr lang="en-US"/>
          </a:p>
        </p:txBody>
      </p:sp>
      <p:pic>
        <p:nvPicPr>
          <p:cNvPr id="1026" name="Picture 2" descr="Diane Cou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3054" y="364630"/>
            <a:ext cx="1415292" cy="141529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9878" y="3896344"/>
            <a:ext cx="2514600" cy="1373104"/>
          </a:xfrm>
          <a:prstGeom prst="rect">
            <a:avLst/>
          </a:prstGeom>
          <a:ln>
            <a:noFill/>
          </a:ln>
          <a:effectLst>
            <a:outerShdw blurRad="76200" dir="18900000" sy="23000" kx="-1200000" algn="bl" rotWithShape="0">
              <a:prstClr val="black">
                <a:alpha val="20000"/>
              </a:prstClr>
            </a:outerShdw>
          </a:effectLst>
          <a:scene3d>
            <a:camera prst="perspectiveFront" fov="5100000">
              <a:rot lat="0" lon="19499986"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1218057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346960" y="1845734"/>
            <a:ext cx="4786271" cy="4023360"/>
          </a:xfrm>
        </p:spPr>
        <p:txBody>
          <a:bodyPr>
            <a:normAutofit fontScale="70000" lnSpcReduction="20000"/>
          </a:bodyPr>
          <a:lstStyle/>
          <a:p>
            <a:r>
              <a:rPr lang="en-US" dirty="0" smtClean="0"/>
              <a:t>“</a:t>
            </a:r>
            <a:r>
              <a:rPr lang="en-US" dirty="0"/>
              <a:t>We believe that great leaders possess four essential skills . . . First is the ability to engage others in shared meaning . . . Second is a distinctive and compelling voice . . . Third is a sense of integrity (including a strong set of values). . . and four is what we call ‘adaptive capacity.’ This is, in essence, applied creativity—an almost magical ability to transcend adversity, with all its attendant stresses, to emerge stronger than before. It’s composes of two primary qualities: the ability to grasp context, and hardiness.” </a:t>
            </a:r>
            <a:endParaRPr lang="en-US" dirty="0" smtClean="0"/>
          </a:p>
          <a:p>
            <a:r>
              <a:rPr lang="en-US" dirty="0" smtClean="0"/>
              <a:t>Warren </a:t>
            </a:r>
            <a:r>
              <a:rPr lang="en-US" dirty="0"/>
              <a:t>G. </a:t>
            </a:r>
            <a:r>
              <a:rPr lang="en-US" dirty="0" err="1"/>
              <a:t>Bennis</a:t>
            </a:r>
            <a:r>
              <a:rPr lang="en-US" dirty="0"/>
              <a:t> and Robert J. Thomas, "Crucibles of Leadership," </a:t>
            </a:r>
            <a:r>
              <a:rPr lang="en-US" i="1" dirty="0"/>
              <a:t>Harvard Business Review</a:t>
            </a:r>
            <a:r>
              <a:rPr lang="en-US" dirty="0"/>
              <a:t> 80, no. 9 (2002</a:t>
            </a:r>
            <a:r>
              <a:rPr lang="en-US" dirty="0" smtClean="0"/>
              <a:t>): 45.</a:t>
            </a:r>
            <a:endParaRPr lang="en-US" dirty="0"/>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67</a:t>
            </a:fld>
            <a:endParaRPr lang="en-US"/>
          </a:p>
        </p:txBody>
      </p:sp>
      <p:pic>
        <p:nvPicPr>
          <p:cNvPr id="5122" name="Picture 2" descr="http://mylinkage.com/wp-content/uploads/2012/06/IMG_03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1787" y="195183"/>
            <a:ext cx="3066316" cy="2044210"/>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http://www.siop.org/userfiles/image/LEC/2013/Thom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574" y="2365458"/>
            <a:ext cx="1677929" cy="204707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645" y="4635137"/>
            <a:ext cx="2514600" cy="1373104"/>
          </a:xfrm>
          <a:prstGeom prst="rect">
            <a:avLst/>
          </a:prstGeom>
          <a:ln>
            <a:noFill/>
          </a:ln>
          <a:effectLst>
            <a:outerShdw blurRad="76200" dir="18900000" sy="23000" kx="-1200000" algn="bl" rotWithShape="0">
              <a:prstClr val="black">
                <a:alpha val="20000"/>
              </a:prstClr>
            </a:outerShdw>
          </a:effectLst>
          <a:scene3d>
            <a:camera prst="perspectiveFront" fov="5100000">
              <a:rot lat="0" lon="19499986"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3691045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Yes, leaders tend to have these traits</a:t>
            </a:r>
            <a:endParaRPr lang="en-US" dirty="0"/>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68</a:t>
            </a:fld>
            <a:endParaRPr lang="en-US"/>
          </a:p>
        </p:txBody>
      </p:sp>
      <p:sp>
        <p:nvSpPr>
          <p:cNvPr id="4" name="Content Placeholder 3"/>
          <p:cNvSpPr>
            <a:spLocks noGrp="1"/>
          </p:cNvSpPr>
          <p:nvPr>
            <p:ph sz="quarter" idx="1"/>
          </p:nvPr>
        </p:nvSpPr>
        <p:spPr/>
        <p:txBody>
          <a:bodyPr/>
          <a:lstStyle/>
          <a:p>
            <a:r>
              <a:rPr lang="en-US" dirty="0" smtClean="0"/>
              <a:t>We can even aspire to them.</a:t>
            </a:r>
          </a:p>
          <a:p>
            <a:r>
              <a:rPr lang="en-US" dirty="0" smtClean="0"/>
              <a:t>But what orients them?</a:t>
            </a:r>
            <a:endParaRPr lang="en-US" dirty="0"/>
          </a:p>
        </p:txBody>
      </p:sp>
    </p:spTree>
    <p:extLst>
      <p:ext uri="{BB962C8B-B14F-4D97-AF65-F5344CB8AC3E}">
        <p14:creationId xmlns:p14="http://schemas.microsoft.com/office/powerpoint/2010/main" val="337352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346960" y="2935838"/>
            <a:ext cx="5523250" cy="2933256"/>
          </a:xfrm>
        </p:spPr>
        <p:txBody>
          <a:bodyPr>
            <a:normAutofit fontScale="85000" lnSpcReduction="20000"/>
          </a:bodyPr>
          <a:lstStyle/>
          <a:p>
            <a:endParaRPr lang="en-US" dirty="0" smtClean="0"/>
          </a:p>
          <a:p>
            <a:r>
              <a:rPr lang="en-US" dirty="0" smtClean="0"/>
              <a:t>“This ‘survival guide’ has two main parts: . . . advice for (1) ‘the hostile environment’ the leader faces and for (2) the ‘dangers within’ the leader themselves.” </a:t>
            </a:r>
          </a:p>
          <a:p>
            <a:r>
              <a:rPr lang="en-US" dirty="0" smtClean="0"/>
              <a:t>Ronald </a:t>
            </a:r>
            <a:r>
              <a:rPr lang="en-US" dirty="0"/>
              <a:t>A. Heifetz and Marty </a:t>
            </a:r>
            <a:r>
              <a:rPr lang="en-US" dirty="0" err="1"/>
              <a:t>Linsky</a:t>
            </a:r>
            <a:r>
              <a:rPr lang="en-US" dirty="0"/>
              <a:t>, "A Survival Guide for Leaders," </a:t>
            </a:r>
            <a:r>
              <a:rPr lang="en-US" i="1" dirty="0"/>
              <a:t>Harvard Business Review</a:t>
            </a:r>
            <a:r>
              <a:rPr lang="en-US" dirty="0"/>
              <a:t> 80, no. 6 (2002</a:t>
            </a:r>
            <a:r>
              <a:rPr lang="en-US" dirty="0" smtClean="0"/>
              <a:t>): 66, 71.</a:t>
            </a:r>
            <a:endParaRPr lang="en-US" dirty="0"/>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69</a:t>
            </a:fld>
            <a:endParaRPr lang="en-US"/>
          </a:p>
        </p:txBody>
      </p:sp>
      <p:pic>
        <p:nvPicPr>
          <p:cNvPr id="4098" name="Picture 2" descr="http://media.npr.org/assets/img/2013/11/08/heifetz-class010_bdc-tightest2_wide-3b8ce2a583d9f99f68308a766e9ab745336fd6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0392" y="164938"/>
            <a:ext cx="4929120" cy="2770900"/>
          </a:xfrm>
          <a:prstGeom prst="rect">
            <a:avLst/>
          </a:prstGeom>
          <a:noFill/>
          <a:extLst>
            <a:ext uri="{909E8E84-426E-40dd-AFC4-6F175D3DCCD1}">
              <a14:hiddenFill xmlns="" xmlns:a14="http://schemas.microsoft.com/office/drawing/2010/main">
                <a:solidFill>
                  <a:srgbClr val="FFFFFF"/>
                </a:solidFill>
              </a14:hiddenFill>
            </a:ext>
          </a:extLst>
        </p:spPr>
      </p:pic>
      <p:pic>
        <p:nvPicPr>
          <p:cNvPr id="4100" name="Picture 4" descr="http://berriefellows.org/wp-content/uploads/2012/01/Marty-Linsk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371" t="22931" r="30645" b="28145"/>
          <a:stretch/>
        </p:blipFill>
        <p:spPr bwMode="auto">
          <a:xfrm>
            <a:off x="8257662" y="2235311"/>
            <a:ext cx="1815552" cy="2898511"/>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7662" y="5133821"/>
            <a:ext cx="2514600" cy="1373104"/>
          </a:xfrm>
          <a:prstGeom prst="rect">
            <a:avLst/>
          </a:prstGeom>
          <a:ln>
            <a:noFill/>
          </a:ln>
          <a:effectLst>
            <a:outerShdw blurRad="76200" dir="18900000" sy="23000" kx="-1200000" algn="bl" rotWithShape="0">
              <a:prstClr val="black">
                <a:alpha val="20000"/>
              </a:prstClr>
            </a:outerShdw>
          </a:effectLst>
          <a:scene3d>
            <a:camera prst="perspectiveFront" fov="5100000">
              <a:rot lat="0" lon="19499986"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767156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Text:</a:t>
            </a:r>
            <a:endParaRPr lang="en-US" dirty="0"/>
          </a:p>
        </p:txBody>
      </p:sp>
      <p:sp>
        <p:nvSpPr>
          <p:cNvPr id="5" name="Content Placeholder 4"/>
          <p:cNvSpPr>
            <a:spLocks noGrp="1"/>
          </p:cNvSpPr>
          <p:nvPr>
            <p:ph idx="1"/>
          </p:nvPr>
        </p:nvSpPr>
        <p:spPr/>
        <p:txBody>
          <a:bodyPr/>
          <a:lstStyle/>
          <a:p>
            <a:pPr marL="0" indent="0">
              <a:buNone/>
            </a:pPr>
            <a:r>
              <a:rPr lang="en-US" dirty="0" smtClean="0"/>
              <a:t>Mark 10:35-45. </a:t>
            </a:r>
            <a:endParaRPr lang="en-US" dirty="0"/>
          </a:p>
        </p:txBody>
      </p:sp>
    </p:spTree>
    <p:extLst>
      <p:ext uri="{BB962C8B-B14F-4D97-AF65-F5344CB8AC3E}">
        <p14:creationId xmlns:p14="http://schemas.microsoft.com/office/powerpoint/2010/main" val="22655616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are getting closer now to a more adequate understanding. </a:t>
            </a:r>
            <a:endParaRPr lang="en-US" dirty="0"/>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70</a:t>
            </a:fld>
            <a:endParaRPr lang="en-US"/>
          </a:p>
        </p:txBody>
      </p:sp>
      <p:sp>
        <p:nvSpPr>
          <p:cNvPr id="4" name="Content Placeholder 3"/>
          <p:cNvSpPr>
            <a:spLocks noGrp="1"/>
          </p:cNvSpPr>
          <p:nvPr>
            <p:ph sz="quarter" idx="1"/>
          </p:nvPr>
        </p:nvSpPr>
        <p:spPr/>
        <p:txBody>
          <a:bodyPr/>
          <a:lstStyle/>
          <a:p>
            <a:endParaRPr lang="en-US"/>
          </a:p>
        </p:txBody>
      </p:sp>
    </p:spTree>
    <p:extLst>
      <p:ext uri="{BB962C8B-B14F-4D97-AF65-F5344CB8AC3E}">
        <p14:creationId xmlns:p14="http://schemas.microsoft.com/office/powerpoint/2010/main" val="32048915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462" r="17949"/>
          <a:stretch/>
        </p:blipFill>
        <p:spPr>
          <a:xfrm>
            <a:off x="6812973" y="593779"/>
            <a:ext cx="3625853" cy="378893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p:cNvSpPr>
            <a:spLocks noGrp="1"/>
          </p:cNvSpPr>
          <p:nvPr>
            <p:ph type="title"/>
          </p:nvPr>
        </p:nvSpPr>
        <p:spPr>
          <a:xfrm>
            <a:off x="2346961" y="286605"/>
            <a:ext cx="4172121" cy="1450757"/>
          </a:xfrm>
        </p:spPr>
        <p:txBody>
          <a:bodyPr>
            <a:normAutofit fontScale="90000"/>
          </a:bodyPr>
          <a:lstStyle/>
          <a:p>
            <a:r>
              <a:rPr lang="en-US" dirty="0" smtClean="0"/>
              <a:t>The “three Cs” of team member selection</a:t>
            </a:r>
            <a:endParaRPr lang="en-US" dirty="0"/>
          </a:p>
        </p:txBody>
      </p:sp>
      <p:sp>
        <p:nvSpPr>
          <p:cNvPr id="3" name="Content Placeholder 2"/>
          <p:cNvSpPr>
            <a:spLocks noGrp="1"/>
          </p:cNvSpPr>
          <p:nvPr>
            <p:ph idx="1"/>
          </p:nvPr>
        </p:nvSpPr>
        <p:spPr>
          <a:xfrm>
            <a:off x="2346960" y="1845734"/>
            <a:ext cx="4172122" cy="4023360"/>
          </a:xfrm>
        </p:spPr>
        <p:txBody>
          <a:bodyPr>
            <a:normAutofit fontScale="92500"/>
          </a:bodyPr>
          <a:lstStyle/>
          <a:p>
            <a:pPr marL="0" indent="0">
              <a:buNone/>
              <a:defRPr/>
            </a:pPr>
            <a:r>
              <a:rPr lang="en-US" dirty="0" smtClean="0"/>
              <a:t>“My selection process is based on ‘three Cs’: first character, then competence, and finally chemistry with me and the rest of the team.”</a:t>
            </a:r>
          </a:p>
          <a:p>
            <a:pPr marL="0" indent="0">
              <a:buNone/>
              <a:defRPr/>
            </a:pPr>
            <a:endParaRPr lang="en-US" dirty="0"/>
          </a:p>
          <a:p>
            <a:pPr marL="0" indent="0">
              <a:buNone/>
              <a:defRPr/>
            </a:pPr>
            <a:r>
              <a:rPr lang="en-US" dirty="0" smtClean="0"/>
              <a:t>Bill </a:t>
            </a:r>
            <a:r>
              <a:rPr lang="en-US" dirty="0" err="1"/>
              <a:t>Hybels</a:t>
            </a:r>
            <a:r>
              <a:rPr lang="en-US" dirty="0"/>
              <a:t>, </a:t>
            </a:r>
            <a:r>
              <a:rPr lang="en-US" i="1" dirty="0"/>
              <a:t>Courageous Leadership</a:t>
            </a:r>
            <a:r>
              <a:rPr lang="en-US" dirty="0"/>
              <a:t> (Grand Rapids, Mich.: Zondervan, 2002</a:t>
            </a:r>
            <a:r>
              <a:rPr lang="en-US" dirty="0" smtClean="0"/>
              <a:t>), 81.</a:t>
            </a:r>
            <a:endParaRPr lang="en-US" dirty="0"/>
          </a:p>
          <a:p>
            <a:pPr marL="0" indent="0">
              <a:buNone/>
              <a:defRPr/>
            </a:pPr>
            <a:endParaRPr lang="en-US" dirty="0">
              <a:ea typeface="+mn-ea"/>
              <a:cs typeface="+mn-cs"/>
            </a:endParaRPr>
          </a:p>
        </p:txBody>
      </p:sp>
      <p:sp>
        <p:nvSpPr>
          <p:cNvPr id="6" name="AutoShape 4" descr="data:image/jpeg;base64,/9j/4AAQSkZJRgABAQAAAQABAAD/2wCEAAkGBxAPEBAQEBAQDw8PEA8QFRAPDxQQFRAQFhQXGBYVFRQYHCggGBolGxQUITQhJSkrLi4uFx8zODMtNygvLisBCgoKDg0OGhAQGiwkICQsLCwrLCwsLCwsLC0sLCwsLCwsLCwvLCwsLCwsLCwsLCwsLCwsLCwsLCwsLCwsLCwsLP/AABEIARMAtwMBEQACEQEDEQH/xAAbAAACAwEBAQAAAAAAAAAAAAAAAgEDBQQGB//EAEwQAAICAQIDBAMLCAYJBQEAAAECAAMRBBIFITEGE0FRImFxFBYyUlOBkZKTodIjJDRCc3SyszNUYnKxwQcVJXWjtMLR8EOCg6LhNf/EABoBAQEBAQEBAQAAAAAAAAAAAAABAgMEBQb/xAA2EQACAgEBBgQEBgEDBQAAAAAAAQIRAwQSEyExUqEUQVHRFXGBkQUyMzRhsXIiQvAjJGLB4f/aAAwDAQACEQMRAD8AxgJ+lPwxIEpBsQQkCUWNiESyQJSBiKFhtiiWTtihYbYoWGIoWGJaFhiShYYihYbYoWRiKFhiC2GIBGJGUgiBZGJCikQUiQoASkGAggwEpBgJSDYglgBKQnEpCcRQsMRQsNsULDECwxAsMRQsNsULDEULDEULIxAsMSFIIiiikSFIIkKKRIUUiCkiAMBKZYwEpBgJSDASmRsQQkCAGJSE4gWGIFhtgWG2UWGIFhtkFhiBZGIFhiARiCkESFsUiQopEhbFIkNCGQpIgCLaeeVPLyBz1I8ce355hTd8jvLDGlTLVs542t8LbnHqzn2Talx5HJ46V35WM9mMjaTgA5GfE4hza8ixxKSTb5jJbk42sOQOSPE45ff9xljO/IzPDUbTXMg3nB9BuTben3/d94k3j9DSwK/zLkW1vksNpG3xPj1/7feJqM78jlPGopO+YnugYBKuBtLfB6Y8D6+Ubz+DSwXfFc6J7/lnY/6vLbz9Ikf5ffG3wuhuOOza8+w+/kxw3o5HTrgeHnNbXM5vHxSvmL3vgFblt6jA5kf4Z+6ZeT0RtYV5tefYKrCxPokDcR6XLkB1+nlEZuTGTFGC/Nxqy3E6UeewxADEULIxAsMQLIxBbFxIUgiQqEIkNCkSFQjSUaQCAOJURscTSM2OJTNjCDNjCWhZMpLJiiWTLQbDEUSwihYRQsMRQsMSiwxJQsjEUCCJCkEQVCkSFFkKKRIaQhEhpCESGgElAcTRhjiUyxxKQYSmRhKQbEtEJiiBKCYAYgBiUgYkKGIBEAIBElCyCINJikSFFMhUIRIaEMyzQhkNABAHEpkcTRljrKZYwlMscSohMpCZSEwAxAJxBAgBiARiChiARiARIUiRgUyGhTIVCGQ0hDMs0itpGbQCAxxKZLBNGRwJUZY4E0ZGEpCRBCQJSEwAggQCYBEAIAQCMQUgiQEGCimQ0KZkqEMhpFZkZpCGZZtH2D3kcO/q5+3u/HPgeMzdXZH674Zpunu/cn3k8O/q5+2u/HL4zN1dkT4Xpenu/cPeVw/+r/8AGt/HHjc3V2RPhWl6e79yfeXw/wCQP21v4o8bn6uyHwrSdHd+5PvM0HyB+2t/FL47P1dkT4TpOju/cPeboPkD9tb+KPHZ+rsvYfCdJ0d37h7ztB8gftrfxR47P1dl7D4RpOju/cn3naD5D/i2/ijx+fq7L2HwjSdHd+4e8/QfIH7W38UePz9XZew+EaTo7v3D3n6D5A/a2/ijx+fq7L2HwjSdHd+4e8/QfIH7W38UePz9XZexPhGk6O79w95+g+QP2tv4o8fn6uy9h8I0nR3fuHvP0HyB+1t/FHj8/V2XsPhGk6O79w95+g+QP2tv4o8dn6uy9i/CdJ0d37h7z9B8gftbfxR4/P1dl7D4RpOju/cPefoPkD9tb+KPH5+rsvYfCNJ0d37ke87QfIH7a38UePz9XZew+EaTo7v3D3m6D5A/bW/ijx2fq7L2HwnSdHd+4e83QfIH7a38UeOz9XZD4TpOju/cj3mcP+QP21v4pPHZ+rsi/CtJ0d37h7y+H/1c/bW/ijxubq7IfCtL0937ke8nh39XP213448bm6uyL8L0vT3fuR7yOHf1c/bXfjk8Zm6uyHwzS9Pd+56KeY+gEAIAQAgBACAEAIAQAgBACAEAIAQAgBACAEAIAQAgCuwAJJAAGSScYEV6EbpWzKp7SaJ37tdTUXJwBu5E+QPQzq8GRK2jzx1eGT2VJWa2ZyPQZeo7RaOt+7fUVBwcEbuh8ieg+edVgySVqJ55azBF7LkrNJHDAEEEEZBByCJyfDmehNNWipdZWbDUHBsVQxTPMKehIl2XW1XAwskXLYviFmrrV0rZ1FlgJVSebY64EqjJq0g8kVJRb4sNXqq6UL2MEQYyzHAGTgffJFOTpFyZIwjtSdIop4tp3t7lbUa0AnYDk8us08U1Haa4HKGpxSnsKVsu1muqoXda61r0yxxk+Q85IwlN1FWbyZoY1c3RVoOK0ajPc2pZjqFPMe0dZqeKeP8AMqM4tTiy/kkmddjhQSSAACSScADzJnNJt0js2oq2Zfvm0XP85q5f2v8APxnfwubpZ4/iGm60aVNyuquhDKwDBhzBU8wRODTTpnrjJSVo4dTx7S1Pse+tXHIgt0Pr8vnnaODJJWonnnrcEHsykrNCqwMAVIZSMgg5BHmDOTTXBnpjJSVo5+I8So0yh77qqELBQ1tioCx6KMnmfUJChw7idGpUvp7qr0DFS1ViuAw6qcdD6jALr9QlYBdlQMyICzBcuxCqoz1JJAA8cwCb70rRrLGVK0UuzuwVUUDJZmPIAAZzAHBzz84Bm19odE13uddVp21G5k7kXIX3qMsu3OdwHMjqIBpwDyvb5j3OnrJK1Xaqmq0g4/JnJIJ8ByH0T1aRLab80rR878Rb2Ix8nJJ/I2W4Ppii1mio1rjClFwMdJw3k7uz1LBi2UqVFHaq96tFqHryHFeARyKgkAkeWASfmm9Moyyxv1Oetm4aeTj6FfAuFacaSpVrrdHqRmJUN3hZckk+MubLPeN2Z02nxLClVp9zk7EsQuqqU5po1ViVnOcJnoPV/wB511iVxl5tcTh+GOlOCfBSdD6Q/wC1tR+6V/xCJftY/M1j/fS/xQcWYf6z0A8k1H3r/wDhjF+2yfQzqP3uL5Mbt4fzG3+9V/MWNB+uvqPxj9rL6f2avDeH1UogRFXCgZwMnzJPUkmebJklJu2ezBhhjilFGVxzUKdRTUmmXU6lUaxd7BFqQnBJJ68xO+GDWNyctmJ5NXki80ccYKU+fHgkjOTvRxHStZTXQz13Ke6fdvUKT6XIdDO72Hp5bMm6fmuR5I7xazG5xUW0+T5mp20B9yP8UPUWG7bvQOMqD5ny8Z59H+qj2/if7d/S/lfEyuKavTapaKtKoe4W1FQtZXuUB9LfywBjlienFDJicpZOVPz5niz5MGeMI4VbTXly9bPRcbsarSXtXyZKnK4/VwOo9g5/NPFgipZYqXqfU1Unj08nDyTo85wNLl0yBOH1Wo67i7aivNuepbI+6e3UbDyO5tNeVcj5ejWRYFWJO/O+Zr9ktJfSlqWp3ad6zVpvFmxG5lQR4A/4zzaqcJyTi74cT2/h2LLijKM+CvgvRehTwOpbtdxC6zDXae5NJXkc6dP3FVmEz03tYxJHXCg/BGPMfRDjla067h99eFu1F76SzA53UdxbaA2OuxqlIJ6ZYD4RgFnbQ/kdN/vLhf8AzdUAbt6f9lcS/cNZ/JeAbNHwE/ur/hAPH1pZw3SpRq9Kmr0GkCEamnDuiVHct1+nYZ3KVDFqy5Jy20dIB7NGBAIOQQCCPEQDm4nw+vU1NVau5HHMdOfUEHwIM1Cbg7Rzy4o5Y7MuRiDsqxArfXat6FxiveFJA6AuBkid3qFzUVZ5FopcE8kqXkeheoMpRhuVgVIbnkEYIOes86bXE9rimtlmAOyxQGunV6mmg5/JKynaD1CMRlRPT4q3copv1Pn/AA+k4wySUfQ2OGcPr01a1VLtRfnJJ6knxM4ZMkpy2pHtw4Y4obETi4rwFbrFvS2yi9V2d5UR6S+TA9Z1xahwjstJr0Z59RollmskW4yXmirS9m0S6rUNbdbbXvy1hB37hjB5cgMnAHmZZaqUoOCSSZjH+Hxhkjkcm2vU7uNcNXVUtSxZVcqSy4yMMD4+ycsWV45bSPRqdPHPj3cuR3IMADy5Tmd0qVGXxTgousW5LLKLkBUWV4OVPgwI5id8Wdwi4tWmeTUaNZZrJGTjJeaKNN2dC3V6h77rba9wy5XDAjGMAeiBk9POV6luDgkkmc4aBLIsspNtepT2u9MUadQe/utDVndtCNX6RduRyB5eM3pFstzfJLj9TH4i9pRxx/M3w+nmVX18R09bW99p7wil2Q1bCygZOGXxmlLT5JbKTXpxs5uOswwc9qLrnwo2+H6ldRTXZjC2oDtPPGRzB8/GeWcXjm4+h9DDkjnxKVcJIyx2bNeRp9VfRUxJ7pdrKueuzIys7vVbVOcU36+55Ph7hax5JRXpw7GtwzQLp6xWrO4BJLWMXZmJyST7ZwyZHOW0+x7MGFYobKbfzOTX8F3W+6KLn015UI7KqulyDO1ba2HpYLHBBDDOM45TB2DQcGKW+6L7n1N4UojMqolKHG5aq1HLO0ZYkscYzjlAOri/Dk1VL02bgrbSGQ7WR1YMjofBlZVYHzAgGLxPsvbrKLNNqtddbTZW9ZWuqqksSuA9jKPSIPpYG1SeoI5QD0L6dWrNbDchQoQfFSMEfRAMG3s1a1J0ra69tKymsqyVm40nkazqMZxt9Hdjfj9bPOAehRAoAAwAAAB4AdIAuovWtHsc7UrVnZuuFUZJ5eoQCarA6qynKsAwPmCMiAPACAEAIAQCjXauuiqy61glVSNY7nJCooyx5c+QBgFwOYBMAIBm8Y4SupCZZq3rbcliHDI3q9XqnXDmePlyfNHl1OljnSt01xT9DPs7PX2jZdrrbKj1Ra0rLDyLDnid1qYR4wgkzyy0GXItnJlbXpwN3T0rWqog2ogCgDwAGBPI5OTuR9GEFCKjHkh7HCgseQUEk+QHWQ2JpdQlqJZWd1diK6tzG5GGQefqIgFsAIAQAgBACAEAze0v6FrP3XUfy2gF/CP0ej9jV/AIB1wAgBACAEAwO3//APK4l+4az+S0A3a/gj2CANACAEAIAQDn4h/Q2/s7P4TAOLsn+gaH9z0v8pYBqwDl0XEar2uWtix09ppsyrLtsCq2Bkc+TrzGRzgHVACAEAIAQDN7S/oWs/ddR/LaAX8J/R6P2NX8AgGfZ2jUsy0abVawVua7LNOtYRHU4Zd1roLCDyITdggg8xiAaHDeIV6lBZUSVyykMpRkdThkdGAKsD1BEA5+J8aSh1qWq7U3spcU6dVLBAcbmZ2VEGeQ3MM4OM4OAJ4TxhNSbE2WU3U7O8ovULZWHBKt6JKspw2GUkZVhnIMAt4rxWrSqrWlsu4rRK0ayy2w5IREUEscAn1AEnABMA8r204+G4bxCu7TanSNbotYtZ1C17bW7lsKHqd1Vj4KxBPgDAPaVn0R7BAMe3tIpZ10+m1WsFTmux9OtYRHX4S77XQOVPIhN2CCDzBEA0OG8Qr1Kd5USRkqQylGRxyZHRgCrDyIgHBxLtLTRf7l2XXao1JatFKBmsRi4yCxCgDuzlmIUblGcsAQNPR6g2VrY1b0lhk127d6eptrFc+wkQDH0/aquzu3Gn1Xua5kSvWd0ppsLsFQgKxsCEkYdkC8wc45wDX1/wDQ2/s7P4TAPL9mu0QGi0Yp02r1SV6XTo92nSs1qy1LuALupswcg92GwQR1BEA9RoNbXqK0uqbfXYoZWwRkesHmD4EHmCIBXoOI13teqZzpru4fIx+U7tLOXmNtqwDl4l2ho09vcN3jXFK3Wqqs2NZvZ1AQDqfybEnooGSQIAmk7Qo1iVXUajR22lhWupWvFpAyVWyp3TdgE7SwbAJxyMA2YAQAgGb2l/QtZ+66j+W0AbRBjpKwhw506bT5N3Yx98A812K02sbh+kFWs06KlFdTI2hLPXag22JYe/HphwwPrzANrgHD3qt1dj6iu97rKi61Vd0K7UrVfSG9vSKd11xyVYBS9+p1Gr1FFVyaarSrSGYVC2217FLAjd6KVgYHQknd028wOTg9TJxbUq+oOoccP0eSUrQqO/1GAQgHmTz8/XAOviLBeKaJrOSPptZVUSfR90FqmK/3zWj49SPAOf8A0nW1LwnX99gq2mtRQeZa0qe7wPPdg+rGfCAejYMa/ROG2YB8mxy++AeO7EabWtw/SCvWadO7pSp0bRF2rvQbbUsbvhlw4YE4GTkwDc4Bw9qrtXY+prve56e8WqkVCu1KwMsN7HeUNXXwVYBRplB4xqjgZHDtCAfIG/VZ/hH0CAb19qojO5CoiszE9AoGST6sQDyd9V/DNK1+kvTUaDTUm4aW8DK6VF3bdPqVxgBQdocPnkNwHMAem1ThqHYZw1TEZ5cipMA4ex1QTh2gVRhRotKAP/iWAc3YYfm1w8BxHiw9g93XwBeyX9Pxf/eZ/wCS0kArNtS8cw+Bc/DKxUxH6ovtNig+Zwhx4hCfAwC3tyy+5VTrdbqdItCjmx1AvRlKj+yFLE+Cqx6QD0QgBACAV6ihbEatxuR1ZGU+KsMEfQYBNVQVQqjCqAoHkAMAQDL1nZrS2u1hW2ux+btptTfpDacAZs7l13nAAy2eQgHbw/h9WnTu6a1rTLNtUYyzHLMT1LE8yTzMA5uJ8B0+pYWWK4sC7e9pvt01mzJO02UsrFcknBOOcAfh3BNNpmL01BHZAjPuZmdQSRvZiSxyx9I5PrgF+v0FWoQ13VrbWSDtcZGQcgjyIIBBHMEQDMr7JaIBg1dlwet6j7p1N+qK1uu11RrnYoCpwduMiAbYGBiAZOt7NaW52sK212WYLvptTfpDaQMA2Gh13nAAy2eQgHbw7h9OmTu6a1rTJbCjqxOWZj1ZieZJ5mAOujrFrXBR3rolTP4lELMq/MXf60AuIgGGOyGhz/RPsDBu4GovGnznP6Lv7rrzxtxANt0DAqeYIII8wesATTadKkStBtrrRUVR+qijAH0AQBdHo66VK1qEVnstIGedljl3b52Zj88ANNo66jayKFN1ne2Efr2bVTcfXtRB80AwNVoKtTxK+u5BYnuDRtg8sMNRqCrKRzVh4EYIgGjw7s7ptO/eojvbgqLdRfdqrEU4yqPc7MinAyAQDiAasAIAQAgBACAEAIAQAgBACAEAIAQAgBACAEAIAQCgaOsWm/b+VatKi2TzRWZlGOnV2+mAXwAgBACAEAIAQAgBACAEAIAQAgBACAEAIAQAgBACAEAIAQAgBAFzBLDMcRaDMcRaDMDaQboG0gzJxG0gzFMWgzHEWgzHEWgzHEWgzHEWgzHEWgzHEWgzHEWgzHEWgzHEWgzFMWjh49cU0upZWKsunvZWBwQwrYgg+eZeI2l6nwTsv/pw12n2pra01tfL0xim4D2gbW+cA+uCn13sv/pH4ZxHatWoFVzf+hqMVWZ8hk7X/wDaTAPWZimTaQZjiLQZgWj4ELn+M31jP0qxx9Efhnln6sdbW+M31jNLHD0Rl5Z9T+44tb4zfWM1u4+hnez6mOLW+M31jG7h6GXln1P7ji1vjN9YzSxw9EZeWfU/uN3rfGb6xl3cPRE3s+p/ckWt8ZvrGXdw9ETez6n9xu8b4zfWMbuHoib3J1P7h3jfGb6xjdw9EN7k6n9w7xvjN9Yxu4eiG9ydT+4d43xm+sY3cPRDe5Op/cO8b4zfWMbuHohvcnU/uHeN8ZvrGN3D0Q3uTqf3DvG+M31jG7h6Ib3J1P7h3jfGb6xjdw9EN7k6n9wNjfGb6xjdw9EN7k6n9yDY3xm+sY3cPRDez6n9yjWOxrsGWOUcYyefomcs2KOxKkuTPTpc01mjcnzXmfOeGdi9Rbg24oT+16TfVH+ZnxsOgyT58EfqNR+LYMXCP+pnq+Hdl9LRg7O9f41uG+heg+ifRxaHHDj/AGfD1H4tny8E6X8GybW+M31jPQ8cPRHg3s+p/cRrW+M31jJu4+iNLLPqf3Kzc/xm+sZHjj6G1ln6srWaRhi1ahSCefJ9ngee7b4Hlz85hZLVnaWnaaXqrLE1ALOvPKdeY8gemc+M0sitr0MPA1BS9R7NQFCtgkN5Y5DaW55PkDDypJP1JDTSlKUfQv39ccyBnAxk/TOu1w4HFY3tUxBqhis4I73oCVH08/X4ZmN7y/k6eG4y4/lLFuyzLg5TB8BuyPDn802snF/wY3L2Yyv8wg1gxUcEd9jAJUYyM8+f3CTe8v5NeGdySf5SxdQC5TByDtzywTtVsDnnowl3n+pxMPTtYlk/56DPaAyrg+lnB5YGPDPnDmk0jMcTljc15FbasBXYqwCMF5leZJAyOfTmOuJHlpN1y4HRaa5RinzVjDVL+T5470ZUHyIzz8uoHtIjex4fyZ8NP/V/48xX1QAsJVgKuvTnyB5c/IjriN7SdrkVaa3BJ/mCzVqoUn9YFuq4CjGSTnGOY8ZHlpJvzNR0spSkl5Dm4b9mDnG7py2+efbymt4tqjluXu9u+BYZ0OJBgosAUzLKhGkNIQzLNIRpDaK2mWaRCwisdVHTAx1xjxzn/GFFVRXOTd2OtYyTgZPInHX2y7Ktsy5yqr4IYUJgLtXC8wNowD7PnjYjVMm+yXd8WXCdEkcrZBqU4yoO3pkdPZ5RsxKsk1dPnzHSsAlgoBPUgYJ9plSSZHOTVXwA1KdoKjC/BGPg+WPKHGPC/IRyzV0+fMkVgEttG49TjmfafmH0RspO/My5zcdm+BJQEgkAsOhxzGfIw4pu2FOSVJ8GBQdCBgnPTqfP/CWk+AU5LimQaV5eivo4xyHo48vLpJsrhw5FWWaunz5kmsEEEAhuoI68sc/mEOKZFOSpryFalSApVSB0BAwPmjYi0aWaadp8WORzz49M+qWkc7dUQZSAYKLAFMyyiNMmkIZDSEaQ2itplmkQsIrK00+FcbubMWzjwLZwcdRjlOaxumrPQ9RHai65Kgs0hKKobbh2blnABDAKPLG4Y8sQ8TcavzsR1UVkcqvhR13170ZfjKwz5HwM7SjcaPLjybE1L+RbdOSyFW2hdvogdQHVsf8A1I+eZljbqnyOkM8UpXG7/wDpZTSVexiQQ+COXMYAGM/NNRg1Nv1MZM0ZY4xS4ofufyivy5KV9Zz/AOf4+crg3KyLLFYnCubKk0z7CrOGO7dzBwRkEg+onPLwzjoJhYpbLVnSWpxvIpKNcKL6qcBMnJQYzk+P/njOkIVVnDJm2nLZVJkuh3owIwqupHPnuKnPzbT9MSi3JNEjOKhKLXF12sqqode9wyguSVbbnbnOM+eMzKxyW1x5nWWeElC1y5iWaRjWibgShPpHd0wwU9c5GRzz1Ey8UnFK+RuOqhGcpJcy0UHve8yCuwLgjmCC3MH17h9E1u3tp2c9/HcvHXG7I0enNYYFt2Wz0x4S4sbhdsmpzxytUqpHROp5iIAGCimQCmRmhGmTQhkKhGkNoraRmkQJEVjrNGCwSmWOJTLHEpkaVEGE0QmCBAJggQAgBACAEFIgEGCkGQopkZUI0yaQhkKhGkNorMhpECQrHWaMFglIOJTA4MpBhKjJImiEiATBAgBAJzAIgBACAEAiCiyFIMjKhDMmkIZDSK2kNIRpDSIEhRxKZHE0ZY4lMscSmWMJUZZMoJEpCcwCcwAgBBAgBBSIAQCJCkQBTMsohkNIQyGkIZlmkI0jNIUQU7q+G6hgGWi9lIBBFLkEeYIHMTG9xrnJHRafK+Ki/sVMhUkMCpHIhhgg+sGdIyUuKdnGUXF01xJWaMMusoZAjMpVbFLKT+soOMj55I5IttLyNTxSik2ufIe+h622upVsA4OOhGQeXqMsJqStGcmKWN7MuYgnQ50PZWykqysrDqrAqR7QZIyUlaLOLi6YLWxBYKxVcZYAkLnpk+GYc0nTfEKDa2q4C5mjAyKWIA5kkADzJ5ATMpUrZqMXJpIa6tkZlYbWUlSD4EciIjJSSaLPG4ScXzQmZoxRGYBY1DhFsKkI5ZVbwJXqPvmFki5OPmdHikoKbXBlU0YCAQZCimQohMhpCmQ0iszLKIZDaFEllPZcXq1xGkOn91d37h0v9AbAu7DZ+Dyz0+6fPxPAnLeVds+vqY53sbu62VyOXtKz9zpF1BJ1gWwvu5uKi35MP6+vXnOulpTk4fl/9nDXbe6gsn5+N/IyCKu6BDP3/eEFMDYKsciD1zmeu57dNcD57WPd2m9q/pRpccP5voP3ez+YZx0/6mT5nq1n6WH5D9rD+dH9lp/5Sy6L9P6v+zP4n+v9F/RjseRnqfI+euZt9sD+faj21/y0nm0T/wCgvr/Z7PxL9zL6f0g4d+g67+/pP42ky/uMf1NYP2eX5xMeez+D59HRw/8Apqf2tX8YnPN+nL5M76f9aHzRfx4/nep/b2/xGY036MfkdNd+4n82cE72eOgBiy0a+sP5hpf22p/6Z48f7mfyR9LN+yx/5Mx8z2WfNojMliiCYKLIUUyGhTBUIZk0IZDQomTR6HtNqWU6MB2Uf6v0hwrlR+t4Znl08YvauubPoayc1sbL/wBq5Fod7OG2NeWbZfUNO7kljnPeKrHmVxzx0yIVRzpQ9ONciNynpG8nk1TfP+Tnetf9XI+BuOtdd2Bnb3QOM+U6xb37X8I4yivCJ+e0/wCizjv6PoP3az+YZNP+pk+ZdZ+lh+Q/a39JP7LT/wApZdF+n9WZ/Ev1vov6MVjynrZ89I9Z2n1umXV3K+jFrgpl/dNqbvya/qryHl80+dpcWR4k1Ol8l6n2NdmwLPJSx2+HG2vIqXU1PoNZ3WnFGH0mcXPbu9M4+F0xz6ecrjKOohtyvmY28ctJk2IbPFednNwnT+66LNOoX3RWy3VnGCyEhbFJ8hkNOmebw5Fk8nwZz0uJajC8X+5O18vMjXPX7sqrqAFdFlNIIHwyjAM58yWzz9kY09xKUubtjK4+KjGPKLSNS/Ws3EH0rUVGqzUMjVGpdzKx527/AIWcHdnPSeeONLTrIpO0vXseyeWUtW8Litlv072Z/ANFU2o1AYhl09d7pvUurFGAVio5sADnA6zvqMs91Gubqzy6PBjeeafKKbX0H4lfRZp7N19V16shrarStQQCfSRiFCkY5jPPlM4lOOVUmk+duzWoljnhblJN+VKvoc2rP+z9L+31P/TOuPhqJ/JHLKv+yh/kzu0JW6mvT1Gqq41MDRqNOPy7nJ7xLsZBx09k807jNzlxV80+X8UerDU8axwpOuTXP+UzzG6fT/k+JRGYApMhoUmCikyFEYyGkIZk0hRIaNqjtNrUVUXUMERQqjZWcKBgDms4PTYpO2j0rW5kklI5ddxK/UENda9hAwNxGF9ijkPmnXHihD8qOGbPky/ndie6n7sVbvyYc2BcDG8jBOevSbUEpbXmc3klsbHkNdqndUVm3LUpVBy9FSckfTLHHFNteYnklJJPy5E6rVPa2+xizYVckAclGAOXqEsIKCpGcmSWR3IrzNHMu1eqe12ssYu7YyxAGcAAdPUBMwgoRpcjeScsktqT4k16t1R6wxCWFSy8vSKnK+vlmHjjKSk+aCySUHBcmafAbRSt+qzhqkNdQzzN1no5x4hV3E/NPPqVtuONefP6Hr0b3UZ5m+KVL5syK7CpDA4ZSGB8iOYM9LSao8Sk1KzSbtDqyrA3t6W7JwobB6gOBkDn0BnnWkxJ8j1vXZ2mtrscGm1D1Mr1sUdTkMpwRO84KaqR5ceSeOW1F0zq1vGL7l2WWZQHO1VVAW8yFAyfbOePBDG7R2y6nLljsyfD5HK+qcotZYmtCzKuByLdT5+E6bEVJy8zk8knBQfJHZTx3UogrW5goG0eipZV8lcjcB7DOUtNjlLao9ENZmjDZT4GbmdzyEZgEEwWhSZC0KTIUUyGhDMmkKDBRgZSDAykGBgy0NmUhOZSUTmBROYJQZlFBmQBmAG6BQZlFBugUGZBQZgURugtEZhsURmQpBMFoUmQopMhRSZDQsgJBlAwMEJzKiUMDKSicwiUGZRROZCBmUBmAGYAZgBmAGYAZgBmLFBmQtEboFEZgtEEwUUmQtEEyFFJgosgGghMoJgEiCDCVECUgQAzAJzADMAMwAzADMAgmAGYAQAgpEjAshQgpBgCmQp//9k="/>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8" name="Picture 10" descr="http://c299245.r45.cf1.rackcdn.com/catalog/product/cache/7/image/9df78eab33525d08d6e5fb8d27136e95/9/7/9780310495956.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057" y="3285651"/>
            <a:ext cx="2069010" cy="3111293"/>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47494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Characteristics or “traits” worth pursuing: </a:t>
            </a:r>
            <a:br>
              <a:rPr lang="en-US" dirty="0" smtClean="0"/>
            </a:br>
            <a:r>
              <a:rPr lang="en-US" dirty="0" smtClean="0"/>
              <a:t>1 Timothy 3</a:t>
            </a:r>
            <a:endParaRPr lang="en-US" dirty="0"/>
          </a:p>
        </p:txBody>
      </p:sp>
      <p:sp>
        <p:nvSpPr>
          <p:cNvPr id="3" name="Content Placeholder 2"/>
          <p:cNvSpPr>
            <a:spLocks noGrp="1"/>
          </p:cNvSpPr>
          <p:nvPr>
            <p:ph idx="1"/>
          </p:nvPr>
        </p:nvSpPr>
        <p:spPr/>
        <p:txBody>
          <a:bodyPr>
            <a:normAutofit fontScale="55000" lnSpcReduction="20000"/>
          </a:bodyPr>
          <a:lstStyle/>
          <a:p>
            <a:pPr>
              <a:lnSpc>
                <a:spcPct val="120000"/>
              </a:lnSpc>
            </a:pPr>
            <a:r>
              <a:rPr lang="en-US" dirty="0"/>
              <a:t>Here is a trustworthy saying: Whoever aspires to be an overseer desires a noble task. </a:t>
            </a:r>
            <a:r>
              <a:rPr lang="en-US" b="1" baseline="30000" dirty="0"/>
              <a:t>2 </a:t>
            </a:r>
            <a:r>
              <a:rPr lang="en-US" dirty="0"/>
              <a:t>Now the overseer is to be above reproach, faithful to his wife, temperate, self-controlled, respectable, hospitable, able to teach, </a:t>
            </a:r>
            <a:r>
              <a:rPr lang="en-US" b="1" baseline="30000" dirty="0"/>
              <a:t>3 </a:t>
            </a:r>
            <a:r>
              <a:rPr lang="en-US" dirty="0"/>
              <a:t>not given to drunkenness, not violent but gentle, not quarrelsome, not a lover of money. </a:t>
            </a:r>
            <a:r>
              <a:rPr lang="en-US" b="1" baseline="30000" dirty="0"/>
              <a:t>4 </a:t>
            </a:r>
            <a:r>
              <a:rPr lang="en-US" dirty="0"/>
              <a:t>He must manage his own family well and see that his children obey him, and he must do so in a manner worthy of full</a:t>
            </a:r>
            <a:r>
              <a:rPr lang="en-US" b="1" baseline="30000" dirty="0"/>
              <a:t>[</a:t>
            </a:r>
            <a:r>
              <a:rPr lang="en-US" b="1" baseline="30000" dirty="0">
                <a:hlinkClick r:id="rId2" tooltip="See footnote a"/>
              </a:rPr>
              <a:t>a</a:t>
            </a:r>
            <a:r>
              <a:rPr lang="en-US" b="1" baseline="30000" dirty="0"/>
              <a:t>]</a:t>
            </a:r>
            <a:r>
              <a:rPr lang="en-US" dirty="0"/>
              <a:t> respect. </a:t>
            </a:r>
            <a:r>
              <a:rPr lang="en-US" b="1" baseline="30000" dirty="0"/>
              <a:t>5 </a:t>
            </a:r>
            <a:r>
              <a:rPr lang="en-US" dirty="0"/>
              <a:t>(If anyone does not know how to manage his own family, how can he take care of God’s church?) </a:t>
            </a:r>
            <a:r>
              <a:rPr lang="en-US" b="1" baseline="30000" dirty="0"/>
              <a:t>6 </a:t>
            </a:r>
            <a:r>
              <a:rPr lang="en-US" dirty="0"/>
              <a:t>He must not be a recent convert, or he may become conceited and fall under the same judgment as the devil. </a:t>
            </a:r>
            <a:r>
              <a:rPr lang="en-US" b="1" baseline="30000" dirty="0"/>
              <a:t>7 </a:t>
            </a:r>
            <a:r>
              <a:rPr lang="en-US" dirty="0"/>
              <a:t>He must also have a good reputation with outsiders, so that he will not fall into disgrace and into the devil’s trap.</a:t>
            </a:r>
          </a:p>
          <a:p>
            <a:pPr>
              <a:lnSpc>
                <a:spcPct val="120000"/>
              </a:lnSpc>
            </a:pPr>
            <a:r>
              <a:rPr lang="en-US" b="1" baseline="30000" dirty="0"/>
              <a:t>8 </a:t>
            </a:r>
            <a:r>
              <a:rPr lang="en-US" dirty="0"/>
              <a:t>In the same way, deacons</a:t>
            </a:r>
            <a:r>
              <a:rPr lang="en-US" b="1" baseline="30000" dirty="0"/>
              <a:t>[</a:t>
            </a:r>
            <a:r>
              <a:rPr lang="en-US" b="1" baseline="30000" dirty="0">
                <a:hlinkClick r:id="rId3" tooltip="See footnote b"/>
              </a:rPr>
              <a:t>b</a:t>
            </a:r>
            <a:r>
              <a:rPr lang="en-US" b="1" baseline="30000" dirty="0"/>
              <a:t>]</a:t>
            </a:r>
            <a:r>
              <a:rPr lang="en-US" dirty="0"/>
              <a:t> are to be worthy of respect, sincere, not indulging in much wine, and not pursuing dishonest gain. </a:t>
            </a:r>
            <a:r>
              <a:rPr lang="en-US" b="1" baseline="30000" dirty="0"/>
              <a:t>9 </a:t>
            </a:r>
            <a:r>
              <a:rPr lang="en-US" dirty="0"/>
              <a:t>They must keep hold of the deep truths of the faith with a clear conscience. </a:t>
            </a:r>
            <a:r>
              <a:rPr lang="en-US" b="1" baseline="30000" dirty="0"/>
              <a:t>10 </a:t>
            </a:r>
            <a:r>
              <a:rPr lang="en-US" dirty="0"/>
              <a:t>They must first be tested; and then if there is nothing against them, let them serve as deacons.</a:t>
            </a:r>
          </a:p>
          <a:p>
            <a:pPr>
              <a:lnSpc>
                <a:spcPct val="120000"/>
              </a:lnSpc>
            </a:pPr>
            <a:r>
              <a:rPr lang="en-US" b="1" baseline="30000" dirty="0"/>
              <a:t>11 </a:t>
            </a:r>
            <a:r>
              <a:rPr lang="en-US" dirty="0"/>
              <a:t>In the same way, the women</a:t>
            </a:r>
            <a:r>
              <a:rPr lang="en-US" b="1" baseline="30000" dirty="0"/>
              <a:t>[</a:t>
            </a:r>
            <a:r>
              <a:rPr lang="en-US" b="1" baseline="30000" dirty="0">
                <a:hlinkClick r:id="rId4" tooltip="See footnote c"/>
              </a:rPr>
              <a:t>c</a:t>
            </a:r>
            <a:r>
              <a:rPr lang="en-US" b="1" baseline="30000" dirty="0"/>
              <a:t>]</a:t>
            </a:r>
            <a:r>
              <a:rPr lang="en-US" dirty="0"/>
              <a:t> are to be worthy of respect, not malicious talkers but temperate and trustworthy in everything.</a:t>
            </a:r>
          </a:p>
          <a:p>
            <a:pPr>
              <a:lnSpc>
                <a:spcPct val="120000"/>
              </a:lnSpc>
            </a:pPr>
            <a:r>
              <a:rPr lang="en-US" b="1" baseline="30000" dirty="0"/>
              <a:t>12 </a:t>
            </a:r>
            <a:r>
              <a:rPr lang="en-US" dirty="0"/>
              <a:t>A deacon must be faithful to his wife and must manage his children and his household well.</a:t>
            </a:r>
            <a:r>
              <a:rPr lang="en-US" b="1" baseline="30000" dirty="0"/>
              <a:t>13 </a:t>
            </a:r>
            <a:r>
              <a:rPr lang="en-US" dirty="0"/>
              <a:t>Those who have served well gain an excellent standing and great assurance in their faith in Christ Jesus</a:t>
            </a:r>
            <a:r>
              <a:rPr lang="en-US" dirty="0" smtClean="0"/>
              <a:t>.</a:t>
            </a:r>
            <a:endParaRPr lang="en-US" dirty="0"/>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72</a:t>
            </a:fld>
            <a:endParaRPr lang="en-US"/>
          </a:p>
        </p:txBody>
      </p:sp>
    </p:spTree>
    <p:extLst>
      <p:ext uri="{BB962C8B-B14F-4D97-AF65-F5344CB8AC3E}">
        <p14:creationId xmlns:p14="http://schemas.microsoft.com/office/powerpoint/2010/main" val="1558059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2668" y="5647267"/>
            <a:ext cx="7738533" cy="922866"/>
          </a:xfrm>
        </p:spPr>
        <p:txBody>
          <a:bodyPr>
            <a:normAutofit/>
          </a:bodyPr>
          <a:lstStyle/>
          <a:p>
            <a:pPr marL="114300" indent="0">
              <a:buNone/>
            </a:pPr>
            <a:r>
              <a:rPr lang="en-US" dirty="0">
                <a:hlinkClick r:id="rId2"/>
              </a:rPr>
              <a:t>http://www.christianitytoday.com/le/2002/winter/knowing-</a:t>
            </a:r>
            <a:r>
              <a:rPr lang="en-US" dirty="0" smtClean="0">
                <a:hlinkClick r:id="rId2"/>
              </a:rPr>
              <a:t>word.html</a:t>
            </a:r>
            <a:r>
              <a:rPr lang="en-US" dirty="0" smtClean="0"/>
              <a:t> </a:t>
            </a:r>
          </a:p>
        </p:txBody>
      </p:sp>
      <p:pic>
        <p:nvPicPr>
          <p:cNvPr id="2" name="Picture 1"/>
          <p:cNvPicPr>
            <a:picLocks noChangeAspect="1"/>
          </p:cNvPicPr>
          <p:nvPr/>
        </p:nvPicPr>
        <p:blipFill rotWithShape="1">
          <a:blip r:embed="rId3"/>
          <a:srcRect t="14738" b="16885"/>
          <a:stretch/>
        </p:blipFill>
        <p:spPr>
          <a:xfrm>
            <a:off x="3414347" y="722924"/>
            <a:ext cx="4189123" cy="4689231"/>
          </a:xfrm>
          <a:prstGeom prst="rect">
            <a:avLst/>
          </a:prstGeom>
        </p:spPr>
      </p:pic>
    </p:spTree>
    <p:extLst>
      <p:ext uri="{BB962C8B-B14F-4D97-AF65-F5344CB8AC3E}">
        <p14:creationId xmlns:p14="http://schemas.microsoft.com/office/powerpoint/2010/main" val="20888944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2668" y="5647267"/>
            <a:ext cx="7738533" cy="922866"/>
          </a:xfrm>
        </p:spPr>
        <p:txBody>
          <a:bodyPr>
            <a:normAutofit/>
          </a:bodyPr>
          <a:lstStyle/>
          <a:p>
            <a:pPr marL="114300" indent="0">
              <a:buNone/>
            </a:pPr>
            <a:r>
              <a:rPr lang="en-US" dirty="0">
                <a:hlinkClick r:id="rId2"/>
              </a:rPr>
              <a:t>http://www.christianitytoday.com/le/2004/april-online-only/pray-without-</a:t>
            </a:r>
            <a:r>
              <a:rPr lang="en-US" dirty="0" smtClean="0">
                <a:hlinkClick r:id="rId2"/>
              </a:rPr>
              <a:t>ceasing.html</a:t>
            </a:r>
            <a:r>
              <a:rPr lang="en-US" dirty="0"/>
              <a:t> </a:t>
            </a:r>
            <a:endParaRPr lang="en-US" dirty="0" smtClean="0"/>
          </a:p>
        </p:txBody>
      </p:sp>
      <p:pic>
        <p:nvPicPr>
          <p:cNvPr id="2" name="Picture 1"/>
          <p:cNvPicPr>
            <a:picLocks noChangeAspect="1"/>
          </p:cNvPicPr>
          <p:nvPr/>
        </p:nvPicPr>
        <p:blipFill>
          <a:blip r:embed="rId3"/>
          <a:stretch>
            <a:fillRect/>
          </a:stretch>
        </p:blipFill>
        <p:spPr>
          <a:xfrm>
            <a:off x="2520463" y="120162"/>
            <a:ext cx="6428153" cy="5163258"/>
          </a:xfrm>
          <a:prstGeom prst="rect">
            <a:avLst/>
          </a:prstGeom>
        </p:spPr>
      </p:pic>
    </p:spTree>
    <p:extLst>
      <p:ext uri="{BB962C8B-B14F-4D97-AF65-F5344CB8AC3E}">
        <p14:creationId xmlns:p14="http://schemas.microsoft.com/office/powerpoint/2010/main" val="25844902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4610174" cy="1450757"/>
          </a:xfrm>
        </p:spPr>
        <p:txBody>
          <a:bodyPr/>
          <a:lstStyle/>
          <a:p>
            <a:r>
              <a:rPr lang="en-US" dirty="0" smtClean="0"/>
              <a:t>Character</a:t>
            </a:r>
            <a:endParaRPr lang="en-US" dirty="0"/>
          </a:p>
        </p:txBody>
      </p:sp>
      <p:sp>
        <p:nvSpPr>
          <p:cNvPr id="3" name="Content Placeholder 2"/>
          <p:cNvSpPr>
            <a:spLocks noGrp="1"/>
          </p:cNvSpPr>
          <p:nvPr>
            <p:ph idx="1"/>
          </p:nvPr>
        </p:nvSpPr>
        <p:spPr>
          <a:xfrm>
            <a:off x="2346960" y="1845734"/>
            <a:ext cx="4610175" cy="4023360"/>
          </a:xfrm>
        </p:spPr>
        <p:txBody>
          <a:bodyPr/>
          <a:lstStyle/>
          <a:p>
            <a:r>
              <a:rPr lang="en-US" dirty="0" smtClean="0">
                <a:latin typeface="+mn-lt"/>
              </a:rPr>
              <a:t>“We shall be likely to accomplish most when we are in the best spiritual condition.” </a:t>
            </a:r>
          </a:p>
          <a:p>
            <a:r>
              <a:rPr lang="en-US" dirty="0" smtClean="0">
                <a:latin typeface="+mn-lt"/>
              </a:rPr>
              <a:t>C</a:t>
            </a:r>
            <a:r>
              <a:rPr lang="en-US" dirty="0">
                <a:latin typeface="+mn-lt"/>
              </a:rPr>
              <a:t>. H. Spurgeon, </a:t>
            </a:r>
            <a:r>
              <a:rPr lang="en-US" i="1" dirty="0">
                <a:latin typeface="+mn-lt"/>
              </a:rPr>
              <a:t>Lectures to My Students: Complete &amp; Unabridged</a:t>
            </a:r>
            <a:r>
              <a:rPr lang="en-US" dirty="0">
                <a:latin typeface="+mn-lt"/>
              </a:rPr>
              <a:t> (Grand Rapids, Mich.: Zondervan Pub. House, 1954).</a:t>
            </a:r>
          </a:p>
        </p:txBody>
      </p:sp>
      <p:sp>
        <p:nvSpPr>
          <p:cNvPr id="4" name="Slide Number Placeholder 3"/>
          <p:cNvSpPr>
            <a:spLocks noGrp="1"/>
          </p:cNvSpPr>
          <p:nvPr>
            <p:ph type="sldNum" sz="quarter" idx="12"/>
          </p:nvPr>
        </p:nvSpPr>
        <p:spPr/>
        <p:txBody>
          <a:bodyPr/>
          <a:lstStyle/>
          <a:p>
            <a:pPr>
              <a:defRPr/>
            </a:pPr>
            <a:fld id="{829C3DD3-A0EA-0D49-BE91-A7FB02F57B4B}" type="slidenum">
              <a:rPr lang="en-US" smtClean="0"/>
              <a:pPr>
                <a:defRPr/>
              </a:pPr>
              <a:t>75</a:t>
            </a:fld>
            <a:endParaRPr lang="en-US"/>
          </a:p>
        </p:txBody>
      </p:sp>
      <p:pic>
        <p:nvPicPr>
          <p:cNvPr id="14338" name="Picture 2" descr="http://steadfast-ministries.com/wp-content/uploads/2012/12/spurgeon_chair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8" t="8228" r="1125"/>
          <a:stretch/>
        </p:blipFill>
        <p:spPr bwMode="auto">
          <a:xfrm>
            <a:off x="7239271" y="284458"/>
            <a:ext cx="3105979" cy="293813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pic>
        <p:nvPicPr>
          <p:cNvPr id="14340" name="Picture 4" descr="http://cdn1.bigcommerce.com/server2500/cb550/products/3784/images/3859/lectures__73261__58838.1294354512.1280.1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4163" y="3557272"/>
            <a:ext cx="2040007" cy="3085077"/>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383900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People become what they practice to be. </a:t>
            </a:r>
            <a:br>
              <a:rPr lang="en-US" sz="3200" dirty="0"/>
            </a:br>
            <a:endParaRPr lang="en-US" sz="3200" dirty="0">
              <a:latin typeface="+mn-lt"/>
            </a:endParaRPr>
          </a:p>
        </p:txBody>
      </p:sp>
      <p:sp>
        <p:nvSpPr>
          <p:cNvPr id="3" name="Content Placeholder 2"/>
          <p:cNvSpPr>
            <a:spLocks noGrp="1"/>
          </p:cNvSpPr>
          <p:nvPr>
            <p:ph idx="1"/>
          </p:nvPr>
        </p:nvSpPr>
        <p:spPr/>
        <p:txBody>
          <a:bodyPr>
            <a:normAutofit/>
          </a:bodyPr>
          <a:lstStyle/>
          <a:p>
            <a:pPr marL="0" indent="0">
              <a:buNone/>
            </a:pPr>
            <a:r>
              <a:rPr lang="en-US" dirty="0" smtClean="0">
                <a:latin typeface="+mn-lt"/>
              </a:rPr>
              <a:t>“Researchers </a:t>
            </a:r>
            <a:r>
              <a:rPr lang="en-US" dirty="0">
                <a:latin typeface="+mn-lt"/>
              </a:rPr>
              <a:t>have settled on what they believe is the magic number for true expertise: ten thousand hours</a:t>
            </a:r>
            <a:r>
              <a:rPr lang="en-US" dirty="0" smtClean="0">
                <a:latin typeface="+mn-lt"/>
              </a:rPr>
              <a:t>.” </a:t>
            </a:r>
          </a:p>
          <a:p>
            <a:pPr marL="0" indent="0">
              <a:buNone/>
            </a:pPr>
            <a:r>
              <a:rPr lang="en-US" dirty="0" smtClean="0">
                <a:latin typeface="+mn-lt"/>
              </a:rPr>
              <a:t>Malcolm </a:t>
            </a:r>
            <a:r>
              <a:rPr lang="en-US" dirty="0" err="1">
                <a:latin typeface="+mn-lt"/>
              </a:rPr>
              <a:t>Gladwell</a:t>
            </a:r>
            <a:r>
              <a:rPr lang="en-US" dirty="0">
                <a:latin typeface="+mn-lt"/>
              </a:rPr>
              <a:t>, Outliers: The Story of Success (New York: Little, Brown and Co., 2008</a:t>
            </a:r>
            <a:r>
              <a:rPr lang="en-US" dirty="0" smtClean="0">
                <a:latin typeface="+mn-lt"/>
              </a:rPr>
              <a:t>), 40.</a:t>
            </a:r>
            <a:endParaRPr lang="en-US" dirty="0">
              <a:latin typeface="+mn-lt"/>
            </a:endParaRPr>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76</a:t>
            </a:fld>
            <a:endParaRPr lang="en-US"/>
          </a:p>
        </p:txBody>
      </p:sp>
      <p:pic>
        <p:nvPicPr>
          <p:cNvPr id="5" name="Picture 4"/>
          <p:cNvPicPr>
            <a:picLocks noChangeAspect="1"/>
          </p:cNvPicPr>
          <p:nvPr/>
        </p:nvPicPr>
        <p:blipFill>
          <a:blip r:embed="rId2"/>
          <a:stretch>
            <a:fillRect/>
          </a:stretch>
        </p:blipFill>
        <p:spPr>
          <a:xfrm>
            <a:off x="2303464" y="3876676"/>
            <a:ext cx="1892008" cy="25226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3"/>
          <a:stretch>
            <a:fillRect/>
          </a:stretch>
        </p:blipFill>
        <p:spPr>
          <a:xfrm>
            <a:off x="7836089" y="3695701"/>
            <a:ext cx="1584920" cy="2389327"/>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2098978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Little things matter</a:t>
            </a:r>
            <a:endParaRPr lang="en-US" dirty="0"/>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77</a:t>
            </a:fld>
            <a:endParaRPr lang="en-US"/>
          </a:p>
        </p:txBody>
      </p:sp>
      <p:sp>
        <p:nvSpPr>
          <p:cNvPr id="3" name="Content Placeholder 2"/>
          <p:cNvSpPr>
            <a:spLocks noGrp="1"/>
          </p:cNvSpPr>
          <p:nvPr>
            <p:ph sz="quarter" idx="1"/>
          </p:nvPr>
        </p:nvSpPr>
        <p:spPr/>
        <p:txBody>
          <a:bodyPr/>
          <a:lstStyle/>
          <a:p>
            <a:r>
              <a:rPr lang="en-US" dirty="0"/>
              <a:t>The power of habits and practice</a:t>
            </a:r>
          </a:p>
        </p:txBody>
      </p:sp>
      <p:pic>
        <p:nvPicPr>
          <p:cNvPr id="2050" name="Picture 2" descr="http://umamigirl.com/wp-content/uploads/2012/07/The-Power-of-Habit-by-Charles-Duhig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9097" y="2766249"/>
            <a:ext cx="2171830" cy="3310255"/>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xmlns="">
                <a:solidFill>
                  <a:srgbClr val="FFFFFF"/>
                </a:solidFill>
              </a14:hiddenFill>
            </a:ext>
          </a:extLst>
        </p:spPr>
      </p:pic>
      <p:pic>
        <p:nvPicPr>
          <p:cNvPr id="2054" name="Picture 6" descr="http://www.mercenarytrader.com/wp-content/uploads/2013/08/talent-overr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622" y="2766249"/>
            <a:ext cx="2321550" cy="3066381"/>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stretch>
            <a:fillRect/>
          </a:stretch>
        </p:blipFill>
        <p:spPr>
          <a:xfrm>
            <a:off x="4876680" y="2762354"/>
            <a:ext cx="2326035" cy="3533217"/>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10270174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1" y="286605"/>
            <a:ext cx="5850795" cy="1450757"/>
          </a:xfrm>
        </p:spPr>
        <p:txBody>
          <a:bodyPr>
            <a:noAutofit/>
          </a:bodyPr>
          <a:lstStyle/>
          <a:p>
            <a:r>
              <a:rPr lang="en-US" sz="3200" dirty="0"/>
              <a:t/>
            </a:r>
            <a:br>
              <a:rPr lang="en-US" sz="3200" dirty="0"/>
            </a:br>
            <a:r>
              <a:rPr lang="en-US" sz="3200" dirty="0"/>
              <a:t>So, it is all hard work and practice makes perfect, huh? Not exactly. </a:t>
            </a:r>
            <a:endParaRPr lang="en-US" sz="3200" dirty="0">
              <a:latin typeface="+mn-lt"/>
            </a:endParaRPr>
          </a:p>
        </p:txBody>
      </p:sp>
      <p:sp>
        <p:nvSpPr>
          <p:cNvPr id="3" name="Content Placeholder 2"/>
          <p:cNvSpPr>
            <a:spLocks noGrp="1"/>
          </p:cNvSpPr>
          <p:nvPr>
            <p:ph idx="1"/>
          </p:nvPr>
        </p:nvSpPr>
        <p:spPr>
          <a:xfrm>
            <a:off x="2346960" y="1845734"/>
            <a:ext cx="5673375" cy="4023360"/>
          </a:xfrm>
        </p:spPr>
        <p:txBody>
          <a:bodyPr>
            <a:normAutofit lnSpcReduction="10000"/>
          </a:bodyPr>
          <a:lstStyle/>
          <a:p>
            <a:pPr marL="0" indent="0">
              <a:buNone/>
            </a:pPr>
            <a:r>
              <a:rPr lang="en-US" dirty="0" smtClean="0">
                <a:latin typeface="+mn-lt"/>
              </a:rPr>
              <a:t>“</a:t>
            </a:r>
            <a:r>
              <a:rPr lang="en-US" dirty="0" smtClean="0"/>
              <a:t>All of the outliers we’ve looked at so far were the beneficiaries of some kind of unusual opportunity. Lucky breaks don’t seem like the exception with software billionaires and rock bands and star athletes. They seem like the rule</a:t>
            </a:r>
            <a:r>
              <a:rPr lang="en-US" dirty="0" smtClean="0">
                <a:latin typeface="+mn-lt"/>
              </a:rPr>
              <a:t>.” </a:t>
            </a:r>
          </a:p>
          <a:p>
            <a:pPr marL="0" indent="0">
              <a:buNone/>
            </a:pPr>
            <a:r>
              <a:rPr lang="en-US" dirty="0" smtClean="0">
                <a:latin typeface="+mn-lt"/>
              </a:rPr>
              <a:t>Malcolm </a:t>
            </a:r>
            <a:r>
              <a:rPr lang="en-US" dirty="0" err="1">
                <a:latin typeface="+mn-lt"/>
              </a:rPr>
              <a:t>Gladwell</a:t>
            </a:r>
            <a:r>
              <a:rPr lang="en-US" dirty="0">
                <a:latin typeface="+mn-lt"/>
              </a:rPr>
              <a:t>, </a:t>
            </a:r>
            <a:r>
              <a:rPr lang="en-US" i="1" dirty="0">
                <a:latin typeface="+mn-lt"/>
              </a:rPr>
              <a:t>Outliers: The Story of Success </a:t>
            </a:r>
            <a:r>
              <a:rPr lang="en-US" dirty="0">
                <a:latin typeface="+mn-lt"/>
              </a:rPr>
              <a:t>(New York: Little, Brown and Co., 2008</a:t>
            </a:r>
            <a:r>
              <a:rPr lang="en-US" dirty="0" smtClean="0">
                <a:latin typeface="+mn-lt"/>
              </a:rPr>
              <a:t>), </a:t>
            </a:r>
            <a:r>
              <a:rPr lang="en-US" dirty="0" smtClean="0"/>
              <a:t>56</a:t>
            </a:r>
            <a:r>
              <a:rPr lang="en-US" dirty="0" smtClean="0">
                <a:latin typeface="+mn-lt"/>
              </a:rPr>
              <a:t>.</a:t>
            </a:r>
            <a:endParaRPr lang="en-US" dirty="0">
              <a:latin typeface="+mn-lt"/>
            </a:endParaRPr>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78</a:t>
            </a:fld>
            <a:endParaRPr lang="en-US"/>
          </a:p>
        </p:txBody>
      </p:sp>
      <p:pic>
        <p:nvPicPr>
          <p:cNvPr id="5" name="Picture 4"/>
          <p:cNvPicPr>
            <a:picLocks noChangeAspect="1"/>
          </p:cNvPicPr>
          <p:nvPr/>
        </p:nvPicPr>
        <p:blipFill>
          <a:blip r:embed="rId2"/>
          <a:stretch>
            <a:fillRect/>
          </a:stretch>
        </p:blipFill>
        <p:spPr>
          <a:xfrm>
            <a:off x="8552585" y="404501"/>
            <a:ext cx="1892008" cy="25226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3"/>
          <a:stretch>
            <a:fillRect/>
          </a:stretch>
        </p:blipFill>
        <p:spPr>
          <a:xfrm>
            <a:off x="8552585" y="3232754"/>
            <a:ext cx="1892008" cy="2852274"/>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8856606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810" y="228600"/>
            <a:ext cx="8810849" cy="990600"/>
          </a:xfrm>
        </p:spPr>
        <p:txBody>
          <a:bodyPr>
            <a:normAutofit fontScale="90000"/>
          </a:bodyPr>
          <a:lstStyle/>
          <a:p>
            <a:r>
              <a:rPr lang="en-US" dirty="0" smtClean="0"/>
              <a:t>But who again is the true source of our power and privilege? Abigail?</a:t>
            </a:r>
            <a:endParaRPr lang="en-US" dirty="0"/>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79</a:t>
            </a:fld>
            <a:endParaRPr lang="en-US"/>
          </a:p>
        </p:txBody>
      </p:sp>
      <p:sp>
        <p:nvSpPr>
          <p:cNvPr id="4" name="Content Placeholder 3"/>
          <p:cNvSpPr>
            <a:spLocks noGrp="1"/>
          </p:cNvSpPr>
          <p:nvPr>
            <p:ph sz="quarter" idx="1"/>
          </p:nvPr>
        </p:nvSpPr>
        <p:spPr/>
        <p:txBody>
          <a:bodyPr>
            <a:normAutofit/>
          </a:bodyPr>
          <a:lstStyle/>
          <a:p>
            <a:r>
              <a:rPr lang="en-US" dirty="0" smtClean="0"/>
              <a:t>“26 </a:t>
            </a:r>
            <a:r>
              <a:rPr lang="en-US" dirty="0"/>
              <a:t>And now, my lord, as surely as the Lord your God lives and as you live, since the Lord has kept you from bloodshed and from avenging yourself with your own hands . . . 28 The Lord your God will certainly make a lasting dynasty for my lord . . . 29 the life of my lord will be bound securely in the bundle of the living by the Lord your God . . . 30 When the Lord has fulfilled for my lord every good thing he promised concerning him and has appointed him ruler . . . 31 And when the Lord your God has brought my lord </a:t>
            </a:r>
            <a:r>
              <a:rPr lang="en-US" dirty="0" smtClean="0"/>
              <a:t>success  . . . ” (1 Sam 25 NIV)</a:t>
            </a:r>
            <a:endParaRPr lang="en-US" dirty="0"/>
          </a:p>
        </p:txBody>
      </p:sp>
    </p:spTree>
    <p:extLst>
      <p:ext uri="{BB962C8B-B14F-4D97-AF65-F5344CB8AC3E}">
        <p14:creationId xmlns:p14="http://schemas.microsoft.com/office/powerpoint/2010/main" val="38842734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pPr marL="0" indent="0">
              <a:buNone/>
            </a:pPr>
            <a:r>
              <a:rPr lang="en-US" dirty="0" smtClean="0"/>
              <a:t>The textbook definition of leadership. Tyrants and Niceness. Why servant leadership is not enough. Why you matter.</a:t>
            </a:r>
          </a:p>
          <a:p>
            <a:endParaRPr lang="en-US" dirty="0"/>
          </a:p>
        </p:txBody>
      </p:sp>
    </p:spTree>
    <p:extLst>
      <p:ext uri="{BB962C8B-B14F-4D97-AF65-F5344CB8AC3E}">
        <p14:creationId xmlns:p14="http://schemas.microsoft.com/office/powerpoint/2010/main" val="15589909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6602384" cy="1450757"/>
          </a:xfrm>
        </p:spPr>
        <p:txBody>
          <a:bodyPr wrap="square" numCol="1" anchorCtr="0" compatLnSpc="1">
            <a:prstTxWarp prst="textNoShape">
              <a:avLst/>
            </a:prstTxWarp>
            <a:normAutofit/>
          </a:bodyPr>
          <a:lstStyle/>
          <a:p>
            <a:pPr eaLnBrk="1" hangingPunct="1"/>
            <a:r>
              <a:rPr lang="en-US" dirty="0"/>
              <a:t>Robert Clinton on the Phases of a Leader</a:t>
            </a:r>
            <a:r>
              <a:rPr lang="en-US" altLang="en-US" dirty="0"/>
              <a:t>’</a:t>
            </a:r>
            <a:r>
              <a:rPr lang="en-US" dirty="0"/>
              <a:t>s Life</a:t>
            </a:r>
          </a:p>
        </p:txBody>
      </p:sp>
      <p:sp>
        <p:nvSpPr>
          <p:cNvPr id="3" name="Content Placeholder 2"/>
          <p:cNvSpPr>
            <a:spLocks noGrp="1"/>
          </p:cNvSpPr>
          <p:nvPr>
            <p:ph idx="1"/>
          </p:nvPr>
        </p:nvSpPr>
        <p:spPr>
          <a:xfrm>
            <a:off x="2346960" y="1845734"/>
            <a:ext cx="6906457" cy="4489742"/>
          </a:xfrm>
        </p:spPr>
        <p:txBody>
          <a:bodyPr rtlCol="0">
            <a:noAutofit/>
          </a:bodyPr>
          <a:lstStyle/>
          <a:p>
            <a:pPr marL="525780" indent="-457200">
              <a:buFont typeface="+mj-lt"/>
              <a:buAutoNum type="arabicPeriod"/>
              <a:defRPr/>
            </a:pPr>
            <a:r>
              <a:rPr lang="en-US" sz="1600" dirty="0"/>
              <a:t>Sovereign foundations: God works through family, environment, and historical events. </a:t>
            </a:r>
          </a:p>
          <a:p>
            <a:pPr marL="525780" indent="-457200">
              <a:buFont typeface="+mj-lt"/>
              <a:buAutoNum type="arabicPeriod"/>
              <a:defRPr/>
            </a:pPr>
            <a:r>
              <a:rPr lang="en-US" sz="1600" dirty="0"/>
              <a:t>Inner-life growth: the leader seeks to know God in a more personal, intimate way.  The leader faces tests of obedience and integrity. </a:t>
            </a:r>
          </a:p>
          <a:p>
            <a:pPr marL="525780" indent="-457200">
              <a:buFont typeface="+mj-lt"/>
              <a:buAutoNum type="arabicPeriod"/>
              <a:defRPr/>
            </a:pPr>
            <a:r>
              <a:rPr lang="en-US" sz="1600" dirty="0"/>
              <a:t>Ministry maturing: the leader is experimenting with spiritual gifts. They may get training to become more effective and will face tests of relationships and discernment. </a:t>
            </a:r>
          </a:p>
          <a:p>
            <a:pPr marL="525780" indent="-457200">
              <a:buFont typeface="+mj-lt"/>
              <a:buAutoNum type="arabicPeriod"/>
              <a:defRPr/>
            </a:pPr>
            <a:r>
              <a:rPr lang="en-US" sz="1600" dirty="0"/>
              <a:t>Life maturing: The leader has identified and is using their spiritual gifts in a ministry that is satisfying. Their character will become apparent in situations of conflict, isolation, and authority. </a:t>
            </a:r>
          </a:p>
          <a:p>
            <a:pPr marL="525780" indent="-457200">
              <a:buFont typeface="+mj-lt"/>
              <a:buAutoNum type="arabicPeriod"/>
              <a:defRPr/>
            </a:pPr>
            <a:r>
              <a:rPr lang="en-US" sz="1600" dirty="0"/>
              <a:t>Convergence: Some leaders get the opportunity to be in a role that matches their gift-mix. </a:t>
            </a:r>
          </a:p>
          <a:p>
            <a:pPr marL="525780" indent="-457200">
              <a:buFont typeface="+mj-lt"/>
              <a:buAutoNum type="arabicPeriod"/>
              <a:defRPr/>
            </a:pPr>
            <a:r>
              <a:rPr lang="en-US" sz="1600" dirty="0"/>
              <a:t>Afterglow: For a very few, the fruit of a lifetime of ministry and growth culminates in an era of recognition and indirect influence at broad levels.</a:t>
            </a:r>
          </a:p>
          <a:p>
            <a:pPr marL="68580" indent="0">
              <a:buNone/>
              <a:defRPr/>
            </a:pPr>
            <a:r>
              <a:rPr lang="en-US" sz="1600" dirty="0"/>
              <a:t>J. Robert Clinton, </a:t>
            </a:r>
            <a:r>
              <a:rPr lang="en-US" sz="1600" i="1" dirty="0"/>
              <a:t>The Making of a Leader: Recognizing the Lessons and Stages of Leadership Development</a:t>
            </a:r>
            <a:r>
              <a:rPr lang="en-US" sz="1600" dirty="0"/>
              <a:t>, Rev ed. (Colorado Springs, CO: </a:t>
            </a:r>
            <a:r>
              <a:rPr lang="en-US" sz="1600" dirty="0" err="1"/>
              <a:t>NavPress</a:t>
            </a:r>
            <a:r>
              <a:rPr lang="en-US" sz="1600" dirty="0"/>
              <a:t>, 2012), 37-40</a:t>
            </a:r>
            <a:r>
              <a:rPr lang="en-US" sz="1600" dirty="0"/>
              <a:t>.</a:t>
            </a:r>
          </a:p>
          <a:p>
            <a:pPr marL="68580" indent="0">
              <a:buNone/>
              <a:defRPr/>
            </a:pPr>
            <a:endParaRPr lang="en-US" sz="1600" dirty="0"/>
          </a:p>
        </p:txBody>
      </p:sp>
      <p:sp>
        <p:nvSpPr>
          <p:cNvPr id="66565"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ill Sans MT" panose="020B0502020104020203" pitchFamily="34" charset="0"/>
                <a:ea typeface="MS PGothic" panose="020B0600070205080204" pitchFamily="34" charset="-128"/>
              </a:defRPr>
            </a:lvl1pPr>
            <a:lvl2pPr marL="742950" indent="-285750" eaLnBrk="0" hangingPunct="0">
              <a:defRPr sz="2400">
                <a:solidFill>
                  <a:schemeClr val="tx1"/>
                </a:solidFill>
                <a:latin typeface="Gill Sans MT" panose="020B0502020104020203" pitchFamily="34" charset="0"/>
                <a:ea typeface="MS PGothic" panose="020B0600070205080204" pitchFamily="34" charset="-128"/>
              </a:defRPr>
            </a:lvl2pPr>
            <a:lvl3pPr marL="1143000" indent="-228600" eaLnBrk="0" hangingPunct="0">
              <a:defRPr sz="2400">
                <a:solidFill>
                  <a:schemeClr val="tx1"/>
                </a:solidFill>
                <a:latin typeface="Gill Sans MT" panose="020B0502020104020203" pitchFamily="34" charset="0"/>
                <a:ea typeface="MS PGothic" panose="020B0600070205080204" pitchFamily="34" charset="-128"/>
              </a:defRPr>
            </a:lvl3pPr>
            <a:lvl4pPr marL="1600200" indent="-228600" eaLnBrk="0" hangingPunct="0">
              <a:defRPr sz="2400">
                <a:solidFill>
                  <a:schemeClr val="tx1"/>
                </a:solidFill>
                <a:latin typeface="Gill Sans MT" panose="020B0502020104020203" pitchFamily="34" charset="0"/>
                <a:ea typeface="MS PGothic" panose="020B0600070205080204" pitchFamily="34" charset="-128"/>
              </a:defRPr>
            </a:lvl4pPr>
            <a:lvl5pPr marL="2057400" indent="-228600" eaLnBrk="0" hangingPunct="0">
              <a:defRPr sz="2400">
                <a:solidFill>
                  <a:schemeClr val="tx1"/>
                </a:solidFill>
                <a:latin typeface="Gill Sans MT" panose="020B0502020104020203"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fld id="{6F478260-E9C9-43B4-AF62-83EBA68DDF47}" type="slidenum">
              <a:rPr lang="en-US" sz="1100">
                <a:solidFill>
                  <a:srgbClr val="4D4D4D"/>
                </a:solidFill>
              </a:rPr>
              <a:pPr eaLnBrk="1" hangingPunct="1"/>
              <a:t>80</a:t>
            </a:fld>
            <a:endParaRPr lang="en-US" sz="1100" dirty="0">
              <a:solidFill>
                <a:srgbClr val="4D4D4D"/>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54954" y="350835"/>
            <a:ext cx="1203083" cy="1262216"/>
          </a:xfrm>
          <a:prstGeom prst="rect">
            <a:avLst/>
          </a:prstGeom>
          <a:noFill/>
          <a:ln w="127000" cap="sq">
            <a:solidFill>
              <a:srgbClr val="000000"/>
            </a:solidFill>
            <a:miter lim="800000"/>
            <a:headEnd/>
            <a:tailEnd/>
          </a:ln>
          <a:effectLst>
            <a:outerShdw blurRad="57150" dist="508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3"/>
          <a:srcRect l="19746" r="9961" b="6631"/>
          <a:stretch/>
        </p:blipFill>
        <p:spPr>
          <a:xfrm>
            <a:off x="9253417" y="2048058"/>
            <a:ext cx="1003091" cy="1535563"/>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361024748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a:t>
            </a:r>
            <a:r>
              <a:rPr lang="en-US" dirty="0" err="1" smtClean="0"/>
              <a:t>Cor</a:t>
            </a:r>
            <a:r>
              <a:rPr lang="en-US" dirty="0" smtClean="0"/>
              <a:t> 4:7</a:t>
            </a:r>
            <a:endParaRPr lang="en-US" dirty="0"/>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81</a:t>
            </a:fld>
            <a:endParaRPr lang="en-US"/>
          </a:p>
        </p:txBody>
      </p:sp>
      <p:sp>
        <p:nvSpPr>
          <p:cNvPr id="4" name="Content Placeholder 3"/>
          <p:cNvSpPr>
            <a:spLocks noGrp="1"/>
          </p:cNvSpPr>
          <p:nvPr>
            <p:ph sz="quarter" idx="1"/>
          </p:nvPr>
        </p:nvSpPr>
        <p:spPr/>
        <p:txBody>
          <a:bodyPr/>
          <a:lstStyle/>
          <a:p>
            <a:r>
              <a:rPr lang="en-US" dirty="0"/>
              <a:t>For who makes you different from anyone else? What do you have that you did not receive? And if you did receive it, why do you boast as though you did not?</a:t>
            </a:r>
          </a:p>
        </p:txBody>
      </p:sp>
    </p:spTree>
    <p:extLst>
      <p:ext uri="{BB962C8B-B14F-4D97-AF65-F5344CB8AC3E}">
        <p14:creationId xmlns:p14="http://schemas.microsoft.com/office/powerpoint/2010/main" val="3786578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Relationships</a:t>
            </a:r>
            <a:endParaRPr lang="en-US" dirty="0"/>
          </a:p>
        </p:txBody>
      </p:sp>
      <p:sp>
        <p:nvSpPr>
          <p:cNvPr id="2" name="Text Placeholder 1"/>
          <p:cNvSpPr>
            <a:spLocks noGrp="1"/>
          </p:cNvSpPr>
          <p:nvPr>
            <p:ph type="body" idx="1"/>
          </p:nvPr>
        </p:nvSpPr>
        <p:spPr/>
        <p:txBody>
          <a:bodyPr/>
          <a:lstStyle/>
          <a:p>
            <a:r>
              <a:rPr lang="en-US" dirty="0"/>
              <a:t>Unleashing and guiding personality in </a:t>
            </a:r>
            <a:r>
              <a:rPr lang="en-US" dirty="0" smtClean="0"/>
              <a:t>leadership</a:t>
            </a:r>
            <a:endParaRPr lang="en-US" dirty="0"/>
          </a:p>
        </p:txBody>
      </p:sp>
      <p:sp>
        <p:nvSpPr>
          <p:cNvPr id="4" name="Slide Number Placeholder 3"/>
          <p:cNvSpPr>
            <a:spLocks noGrp="1"/>
          </p:cNvSpPr>
          <p:nvPr>
            <p:ph type="sldNum" sz="quarter" idx="12"/>
          </p:nvPr>
        </p:nvSpPr>
        <p:spPr/>
        <p:txBody>
          <a:bodyPr/>
          <a:lstStyle/>
          <a:p>
            <a:pPr>
              <a:defRPr/>
            </a:pPr>
            <a:fld id="{829C3DD3-A0EA-0D49-BE91-A7FB02F57B4B}" type="slidenum">
              <a:rPr lang="en-US" smtClean="0"/>
              <a:pPr>
                <a:defRPr/>
              </a:pPr>
              <a:t>82</a:t>
            </a:fld>
            <a:endParaRPr lang="en-US"/>
          </a:p>
        </p:txBody>
      </p:sp>
    </p:spTree>
    <p:extLst>
      <p:ext uri="{BB962C8B-B14F-4D97-AF65-F5344CB8AC3E}">
        <p14:creationId xmlns:p14="http://schemas.microsoft.com/office/powerpoint/2010/main" val="3908486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Bill, Tom, Malcolm, and Paul (1 of 3)</a:t>
            </a:r>
            <a:endParaRPr lang="en-US" dirty="0"/>
          </a:p>
        </p:txBody>
      </p:sp>
      <p:sp>
        <p:nvSpPr>
          <p:cNvPr id="2" name="Text Placeholder 1"/>
          <p:cNvSpPr>
            <a:spLocks noGrp="1"/>
          </p:cNvSpPr>
          <p:nvPr>
            <p:ph idx="1"/>
          </p:nvPr>
        </p:nvSpPr>
        <p:spPr/>
        <p:txBody>
          <a:bodyPr>
            <a:normAutofit fontScale="55000" lnSpcReduction="20000"/>
          </a:bodyPr>
          <a:lstStyle/>
          <a:p>
            <a:r>
              <a:rPr lang="en-US" dirty="0" smtClean="0"/>
              <a:t>Bill, Tom, Malcolm, and Paul are at Starbucks after going to their church’s worship service. </a:t>
            </a:r>
          </a:p>
          <a:p>
            <a:endParaRPr lang="en-US" dirty="0" smtClean="0"/>
          </a:p>
          <a:p>
            <a:r>
              <a:rPr lang="en-US" dirty="0" smtClean="0"/>
              <a:t>Tom: There are so many musicians who attend this church. I am wondering why it is always the same person up there leading music.</a:t>
            </a:r>
          </a:p>
          <a:p>
            <a:endParaRPr lang="en-US" dirty="0" smtClean="0"/>
          </a:p>
          <a:p>
            <a:r>
              <a:rPr lang="en-US" dirty="0" smtClean="0"/>
              <a:t>Paul: Yeah. Ideally there is a sense in which we all were contributing something when we gather. </a:t>
            </a:r>
          </a:p>
          <a:p>
            <a:endParaRPr lang="en-US" dirty="0" smtClean="0"/>
          </a:p>
          <a:p>
            <a:r>
              <a:rPr lang="en-US" dirty="0" smtClean="0"/>
              <a:t>Malcolm: I wonder whether the person leading has enough time to prepare quality and diverse music. There are times in which you wonder whether the worship team has put a lot of thought into the songs they select. And the coordination with the sound team is off sometimes so you can hardly hear the person singing the melody. </a:t>
            </a:r>
          </a:p>
          <a:p>
            <a:endParaRPr lang="en-US" dirty="0" smtClean="0"/>
          </a:p>
          <a:p>
            <a:r>
              <a:rPr lang="en-US" dirty="0" smtClean="0"/>
              <a:t>Bill: This seems like a question the senior pastor should be addressing. What is the system for including new people? How do we instill a sense that we are not just consumers but all who attend are participants? And are those who plan worship putting in the research and rehearsal time to actually produce better results? But the problem is the senior pastor is far too nice. What we need is someone with the gift of leadership—someone who will get in there and knock some heads! </a:t>
            </a:r>
            <a:endParaRPr lang="en-US" dirty="0"/>
          </a:p>
        </p:txBody>
      </p:sp>
      <p:sp>
        <p:nvSpPr>
          <p:cNvPr id="4" name="Slide Number Placeholder 3"/>
          <p:cNvSpPr>
            <a:spLocks noGrp="1"/>
          </p:cNvSpPr>
          <p:nvPr>
            <p:ph type="sldNum" sz="quarter" idx="12"/>
          </p:nvPr>
        </p:nvSpPr>
        <p:spPr/>
        <p:txBody>
          <a:bodyPr/>
          <a:lstStyle/>
          <a:p>
            <a:fld id="{57AF16DE-A0D5-4438-950F-5B1E159C2C28}" type="slidenum">
              <a:rPr lang="en-US" smtClean="0"/>
              <a:pPr/>
              <a:t>83</a:t>
            </a:fld>
            <a:endParaRPr lang="en-US"/>
          </a:p>
        </p:txBody>
      </p:sp>
    </p:spTree>
    <p:extLst>
      <p:ext uri="{BB962C8B-B14F-4D97-AF65-F5344CB8AC3E}">
        <p14:creationId xmlns:p14="http://schemas.microsoft.com/office/powerpoint/2010/main" val="17405783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Bill, Tom, Malcolm, and Paul </a:t>
            </a:r>
            <a:r>
              <a:rPr lang="en-US" dirty="0" smtClean="0"/>
              <a:t>(2 </a:t>
            </a:r>
            <a:r>
              <a:rPr lang="en-US" dirty="0"/>
              <a:t>of 3)</a:t>
            </a:r>
          </a:p>
        </p:txBody>
      </p:sp>
      <p:sp>
        <p:nvSpPr>
          <p:cNvPr id="2" name="Text Placeholder 1"/>
          <p:cNvSpPr>
            <a:spLocks noGrp="1"/>
          </p:cNvSpPr>
          <p:nvPr>
            <p:ph idx="1"/>
          </p:nvPr>
        </p:nvSpPr>
        <p:spPr/>
        <p:txBody>
          <a:bodyPr>
            <a:normAutofit fontScale="62500" lnSpcReduction="20000"/>
          </a:bodyPr>
          <a:lstStyle/>
          <a:p>
            <a:r>
              <a:rPr lang="en-US" dirty="0" smtClean="0"/>
              <a:t>Paul</a:t>
            </a:r>
            <a:r>
              <a:rPr lang="en-US" dirty="0"/>
              <a:t>: I agree there should be someone who gives attention to the worship service but I wonder whether they have to be this take charge leader you seem to be describing, Bill. I think of the different kinds of parenting styles. Some parents are pretty gentle and yet their kids really respond well. </a:t>
            </a:r>
          </a:p>
          <a:p>
            <a:endParaRPr lang="en-US" dirty="0"/>
          </a:p>
          <a:p>
            <a:r>
              <a:rPr lang="en-US" dirty="0"/>
              <a:t>Tom: Yeah, I mean if we were talking about “</a:t>
            </a:r>
            <a:r>
              <a:rPr lang="en-US" dirty="0" err="1"/>
              <a:t>StrengthsFinder</a:t>
            </a:r>
            <a:r>
              <a:rPr lang="en-US" dirty="0"/>
              <a:t>,” I think Bill you would be talking about the people who are strong in “Command”—taking charge. But the </a:t>
            </a:r>
            <a:r>
              <a:rPr lang="en-US" dirty="0" err="1"/>
              <a:t>StrengthsFinder</a:t>
            </a:r>
            <a:r>
              <a:rPr lang="en-US" dirty="0"/>
              <a:t> trait of “command” only helps with influencing—a group still needs people who will help with execution, relationships, and strategic thinking.</a:t>
            </a:r>
          </a:p>
          <a:p>
            <a:endParaRPr lang="en-US" dirty="0"/>
          </a:p>
          <a:p>
            <a:r>
              <a:rPr lang="en-US" dirty="0"/>
              <a:t>Malcolm: What I worry about is that when we talk about “strengths” and “talent,” we can actually discourage people from developing who they are because we have labeled them. The worship leader and the senior pastor might be able to attend to these issues if the issues were brought to their attention. I worry that this idea of “strengths” and “talents” leads us to discard people because we need someone with the right “gifts.” </a:t>
            </a:r>
          </a:p>
          <a:p>
            <a:endParaRPr lang="en-US" dirty="0"/>
          </a:p>
          <a:p>
            <a:r>
              <a:rPr lang="en-US" dirty="0"/>
              <a:t>Bill: The leopard does not change its spots. As Jim Collins says, “Get the right people on the bus.” People are not going to become leaders if they are not leaders. Period. </a:t>
            </a:r>
          </a:p>
        </p:txBody>
      </p:sp>
      <p:sp>
        <p:nvSpPr>
          <p:cNvPr id="4" name="Slide Number Placeholder 3"/>
          <p:cNvSpPr>
            <a:spLocks noGrp="1"/>
          </p:cNvSpPr>
          <p:nvPr>
            <p:ph type="sldNum" sz="quarter" idx="12"/>
          </p:nvPr>
        </p:nvSpPr>
        <p:spPr/>
        <p:txBody>
          <a:bodyPr/>
          <a:lstStyle/>
          <a:p>
            <a:fld id="{57AF16DE-A0D5-4438-950F-5B1E159C2C28}" type="slidenum">
              <a:rPr lang="en-US" smtClean="0"/>
              <a:t>84</a:t>
            </a:fld>
            <a:endParaRPr lang="en-US"/>
          </a:p>
        </p:txBody>
      </p:sp>
    </p:spTree>
    <p:extLst>
      <p:ext uri="{BB962C8B-B14F-4D97-AF65-F5344CB8AC3E}">
        <p14:creationId xmlns:p14="http://schemas.microsoft.com/office/powerpoint/2010/main" val="41287939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Bill, Tom, Malcolm, and Paul </a:t>
            </a:r>
            <a:r>
              <a:rPr lang="en-US" dirty="0" smtClean="0"/>
              <a:t>(3 </a:t>
            </a:r>
            <a:r>
              <a:rPr lang="en-US" dirty="0"/>
              <a:t>of 3)</a:t>
            </a:r>
          </a:p>
        </p:txBody>
      </p:sp>
      <p:sp>
        <p:nvSpPr>
          <p:cNvPr id="2" name="Text Placeholder 1"/>
          <p:cNvSpPr>
            <a:spLocks noGrp="1"/>
          </p:cNvSpPr>
          <p:nvPr>
            <p:ph idx="1"/>
          </p:nvPr>
        </p:nvSpPr>
        <p:spPr/>
        <p:txBody>
          <a:bodyPr>
            <a:normAutofit/>
          </a:bodyPr>
          <a:lstStyle/>
          <a:p>
            <a:r>
              <a:rPr lang="en-US" dirty="0" smtClean="0"/>
              <a:t>Tom</a:t>
            </a:r>
            <a:r>
              <a:rPr lang="en-US" dirty="0"/>
              <a:t>: I suppose I would take a middle position here between Malcolm and Bill.  Talent plus hard work leads to someone having a strength. So I do think it would be worth working with the worship leader and pastor but </a:t>
            </a:r>
            <a:r>
              <a:rPr lang="en-US" dirty="0" smtClean="0"/>
              <a:t>there </a:t>
            </a:r>
            <a:r>
              <a:rPr lang="en-US" dirty="0"/>
              <a:t>probably is a limit to what they can learn if they do not have much innate talent. </a:t>
            </a:r>
          </a:p>
          <a:p>
            <a:endParaRPr lang="en-US" dirty="0"/>
          </a:p>
          <a:p>
            <a:r>
              <a:rPr lang="en-US" dirty="0"/>
              <a:t>Paul: What seems important though is for everyone in the church to be developing and exercising their gifts. And for us all to be making every effort to encourage and appreciate one another’s gifts—even when they might be different from our own. </a:t>
            </a:r>
          </a:p>
          <a:p>
            <a:endParaRPr lang="en-US" dirty="0"/>
          </a:p>
        </p:txBody>
      </p:sp>
      <p:sp>
        <p:nvSpPr>
          <p:cNvPr id="4" name="Slide Number Placeholder 3"/>
          <p:cNvSpPr>
            <a:spLocks noGrp="1"/>
          </p:cNvSpPr>
          <p:nvPr>
            <p:ph type="sldNum" sz="quarter" idx="12"/>
          </p:nvPr>
        </p:nvSpPr>
        <p:spPr/>
        <p:txBody>
          <a:bodyPr/>
          <a:lstStyle/>
          <a:p>
            <a:fld id="{57AF16DE-A0D5-4438-950F-5B1E159C2C28}" type="slidenum">
              <a:rPr lang="en-US" smtClean="0"/>
              <a:t>85</a:t>
            </a:fld>
            <a:endParaRPr lang="en-US"/>
          </a:p>
        </p:txBody>
      </p:sp>
    </p:spTree>
    <p:extLst>
      <p:ext uri="{BB962C8B-B14F-4D97-AF65-F5344CB8AC3E}">
        <p14:creationId xmlns:p14="http://schemas.microsoft.com/office/powerpoint/2010/main" val="36922607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People become what they practice to be. </a:t>
            </a:r>
            <a:endParaRPr lang="en-US" dirty="0">
              <a:latin typeface="+mn-lt"/>
            </a:endParaRPr>
          </a:p>
        </p:txBody>
      </p:sp>
      <p:sp>
        <p:nvSpPr>
          <p:cNvPr id="3" name="Content Placeholder 2"/>
          <p:cNvSpPr>
            <a:spLocks noGrp="1"/>
          </p:cNvSpPr>
          <p:nvPr>
            <p:ph idx="1"/>
          </p:nvPr>
        </p:nvSpPr>
        <p:spPr>
          <a:xfrm>
            <a:off x="2346960" y="1845734"/>
            <a:ext cx="5659728" cy="4023360"/>
          </a:xfrm>
        </p:spPr>
        <p:txBody>
          <a:bodyPr>
            <a:normAutofit/>
          </a:bodyPr>
          <a:lstStyle/>
          <a:p>
            <a:pPr marL="0" indent="0">
              <a:buNone/>
            </a:pPr>
            <a:r>
              <a:rPr lang="en-US" dirty="0" smtClean="0">
                <a:latin typeface="+mn-lt"/>
              </a:rPr>
              <a:t>“Researchers </a:t>
            </a:r>
            <a:r>
              <a:rPr lang="en-US" dirty="0">
                <a:latin typeface="+mn-lt"/>
              </a:rPr>
              <a:t>have settled on what they believe is the magic number for true expertise: ten thousand hours</a:t>
            </a:r>
            <a:r>
              <a:rPr lang="en-US" dirty="0" smtClean="0">
                <a:latin typeface="+mn-lt"/>
              </a:rPr>
              <a:t>.” </a:t>
            </a:r>
          </a:p>
          <a:p>
            <a:pPr marL="0" indent="0">
              <a:buNone/>
            </a:pPr>
            <a:r>
              <a:rPr lang="en-US" dirty="0" smtClean="0">
                <a:latin typeface="+mn-lt"/>
              </a:rPr>
              <a:t>Malcolm </a:t>
            </a:r>
            <a:r>
              <a:rPr lang="en-US" dirty="0" err="1">
                <a:latin typeface="+mn-lt"/>
              </a:rPr>
              <a:t>Gladwell</a:t>
            </a:r>
            <a:r>
              <a:rPr lang="en-US" dirty="0">
                <a:latin typeface="+mn-lt"/>
              </a:rPr>
              <a:t>, </a:t>
            </a:r>
            <a:r>
              <a:rPr lang="en-US" i="1" dirty="0">
                <a:latin typeface="+mn-lt"/>
              </a:rPr>
              <a:t>Outliers: The Story of Success</a:t>
            </a:r>
            <a:r>
              <a:rPr lang="en-US" dirty="0">
                <a:latin typeface="+mn-lt"/>
              </a:rPr>
              <a:t> (New York: Little, Brown and Co., 2008</a:t>
            </a:r>
            <a:r>
              <a:rPr lang="en-US" dirty="0" smtClean="0">
                <a:latin typeface="+mn-lt"/>
              </a:rPr>
              <a:t>), 40.</a:t>
            </a:r>
            <a:endParaRPr lang="en-US" dirty="0">
              <a:latin typeface="+mn-lt"/>
            </a:endParaRPr>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86</a:t>
            </a:fld>
            <a:endParaRPr lang="en-US"/>
          </a:p>
        </p:txBody>
      </p:sp>
      <p:pic>
        <p:nvPicPr>
          <p:cNvPr id="5" name="Picture 4"/>
          <p:cNvPicPr>
            <a:picLocks noChangeAspect="1"/>
          </p:cNvPicPr>
          <p:nvPr/>
        </p:nvPicPr>
        <p:blipFill>
          <a:blip r:embed="rId2"/>
          <a:stretch>
            <a:fillRect/>
          </a:stretch>
        </p:blipFill>
        <p:spPr>
          <a:xfrm>
            <a:off x="8628549" y="1353999"/>
            <a:ext cx="1892008" cy="25226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3"/>
          <a:stretch>
            <a:fillRect/>
          </a:stretch>
        </p:blipFill>
        <p:spPr>
          <a:xfrm>
            <a:off x="8628549" y="3768844"/>
            <a:ext cx="1584920" cy="2389327"/>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7783904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Little things matter</a:t>
            </a:r>
            <a:endParaRPr lang="en-US" dirty="0"/>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87</a:t>
            </a:fld>
            <a:endParaRPr lang="en-US"/>
          </a:p>
        </p:txBody>
      </p:sp>
      <p:sp>
        <p:nvSpPr>
          <p:cNvPr id="3" name="Content Placeholder 2"/>
          <p:cNvSpPr>
            <a:spLocks noGrp="1"/>
          </p:cNvSpPr>
          <p:nvPr>
            <p:ph sz="quarter" idx="1"/>
          </p:nvPr>
        </p:nvSpPr>
        <p:spPr/>
        <p:txBody>
          <a:bodyPr/>
          <a:lstStyle/>
          <a:p>
            <a:r>
              <a:rPr lang="en-US" dirty="0"/>
              <a:t>The power of habits and practice</a:t>
            </a:r>
          </a:p>
        </p:txBody>
      </p:sp>
      <p:pic>
        <p:nvPicPr>
          <p:cNvPr id="2050" name="Picture 2" descr="http://umamigirl.com/wp-content/uploads/2012/07/The-Power-of-Habit-by-Charles-Duhig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9097" y="2766249"/>
            <a:ext cx="2171830" cy="3310255"/>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 xmlns:a14="http://schemas.microsoft.com/office/drawing/2010/main">
                <a:solidFill>
                  <a:srgbClr val="FFFFFF"/>
                </a:solidFill>
              </a14:hiddenFill>
            </a:ext>
          </a:extLst>
        </p:spPr>
      </p:pic>
      <p:pic>
        <p:nvPicPr>
          <p:cNvPr id="2054" name="Picture 6" descr="http://www.mercenarytrader.com/wp-content/uploads/2013/08/talent-overra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622" y="2766249"/>
            <a:ext cx="2321550" cy="3066381"/>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876680" y="2762354"/>
            <a:ext cx="2326035" cy="3533217"/>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11426699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1" y="286605"/>
            <a:ext cx="5850795" cy="1450757"/>
          </a:xfrm>
        </p:spPr>
        <p:txBody>
          <a:bodyPr>
            <a:noAutofit/>
          </a:bodyPr>
          <a:lstStyle/>
          <a:p>
            <a:r>
              <a:rPr lang="en-US" sz="3200" dirty="0"/>
              <a:t/>
            </a:r>
            <a:br>
              <a:rPr lang="en-US" sz="3200" dirty="0"/>
            </a:br>
            <a:r>
              <a:rPr lang="en-US" sz="3200" dirty="0"/>
              <a:t>So, it is all hard work and practice makes perfect, huh? Not exactly. </a:t>
            </a:r>
            <a:endParaRPr lang="en-US" sz="3200" dirty="0">
              <a:latin typeface="+mn-lt"/>
            </a:endParaRPr>
          </a:p>
        </p:txBody>
      </p:sp>
      <p:sp>
        <p:nvSpPr>
          <p:cNvPr id="3" name="Content Placeholder 2"/>
          <p:cNvSpPr>
            <a:spLocks noGrp="1"/>
          </p:cNvSpPr>
          <p:nvPr>
            <p:ph idx="1"/>
          </p:nvPr>
        </p:nvSpPr>
        <p:spPr>
          <a:xfrm>
            <a:off x="2346960" y="1845734"/>
            <a:ext cx="5673375" cy="4023360"/>
          </a:xfrm>
        </p:spPr>
        <p:txBody>
          <a:bodyPr>
            <a:normAutofit lnSpcReduction="10000"/>
          </a:bodyPr>
          <a:lstStyle/>
          <a:p>
            <a:pPr marL="0" indent="0">
              <a:buNone/>
            </a:pPr>
            <a:r>
              <a:rPr lang="en-US" dirty="0" smtClean="0">
                <a:latin typeface="+mn-lt"/>
              </a:rPr>
              <a:t>“</a:t>
            </a:r>
            <a:r>
              <a:rPr lang="en-US" dirty="0" smtClean="0"/>
              <a:t>All of the outliers we’ve looked at so far were the beneficiaries of some kind of unusual opportunity. Lucky breaks don’t seem like the exception with software billionaires and rock bands and star athletes. They seem like the rule</a:t>
            </a:r>
            <a:r>
              <a:rPr lang="en-US" dirty="0" smtClean="0">
                <a:latin typeface="+mn-lt"/>
              </a:rPr>
              <a:t>.” </a:t>
            </a:r>
          </a:p>
          <a:p>
            <a:pPr marL="0" indent="0">
              <a:buNone/>
            </a:pPr>
            <a:r>
              <a:rPr lang="en-US" dirty="0" smtClean="0">
                <a:latin typeface="+mn-lt"/>
              </a:rPr>
              <a:t>Malcolm </a:t>
            </a:r>
            <a:r>
              <a:rPr lang="en-US" dirty="0" err="1">
                <a:latin typeface="+mn-lt"/>
              </a:rPr>
              <a:t>Gladwell</a:t>
            </a:r>
            <a:r>
              <a:rPr lang="en-US" dirty="0">
                <a:latin typeface="+mn-lt"/>
              </a:rPr>
              <a:t>, </a:t>
            </a:r>
            <a:r>
              <a:rPr lang="en-US" i="1" dirty="0">
                <a:latin typeface="+mn-lt"/>
              </a:rPr>
              <a:t>Outliers: The Story of Success </a:t>
            </a:r>
            <a:r>
              <a:rPr lang="en-US" dirty="0">
                <a:latin typeface="+mn-lt"/>
              </a:rPr>
              <a:t>(New York: Little, Brown and Co., 2008</a:t>
            </a:r>
            <a:r>
              <a:rPr lang="en-US" dirty="0" smtClean="0">
                <a:latin typeface="+mn-lt"/>
              </a:rPr>
              <a:t>), </a:t>
            </a:r>
            <a:r>
              <a:rPr lang="en-US" dirty="0" smtClean="0"/>
              <a:t>56</a:t>
            </a:r>
            <a:r>
              <a:rPr lang="en-US" dirty="0" smtClean="0">
                <a:latin typeface="+mn-lt"/>
              </a:rPr>
              <a:t>.</a:t>
            </a:r>
            <a:endParaRPr lang="en-US" dirty="0">
              <a:latin typeface="+mn-lt"/>
            </a:endParaRPr>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88</a:t>
            </a:fld>
            <a:endParaRPr lang="en-US"/>
          </a:p>
        </p:txBody>
      </p:sp>
      <p:pic>
        <p:nvPicPr>
          <p:cNvPr id="5" name="Picture 4"/>
          <p:cNvPicPr>
            <a:picLocks noChangeAspect="1"/>
          </p:cNvPicPr>
          <p:nvPr/>
        </p:nvPicPr>
        <p:blipFill>
          <a:blip r:embed="rId2"/>
          <a:stretch>
            <a:fillRect/>
          </a:stretch>
        </p:blipFill>
        <p:spPr>
          <a:xfrm>
            <a:off x="8552585" y="404501"/>
            <a:ext cx="1892008" cy="25226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3"/>
          <a:stretch>
            <a:fillRect/>
          </a:stretch>
        </p:blipFill>
        <p:spPr>
          <a:xfrm>
            <a:off x="8552585" y="3232754"/>
            <a:ext cx="1892008" cy="2852274"/>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39070176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ea typeface="+mj-ea"/>
                <a:cs typeface="+mj-cs"/>
              </a:rPr>
              <a:t>Carl Jung and Personality Types</a:t>
            </a:r>
            <a:endParaRPr lang="en-US" dirty="0">
              <a:ea typeface="+mj-ea"/>
              <a:cs typeface="+mj-cs"/>
            </a:endParaRPr>
          </a:p>
        </p:txBody>
      </p:sp>
      <p:sp>
        <p:nvSpPr>
          <p:cNvPr id="3" name="Content Placeholder 2"/>
          <p:cNvSpPr>
            <a:spLocks noGrp="1"/>
          </p:cNvSpPr>
          <p:nvPr>
            <p:ph idx="1"/>
          </p:nvPr>
        </p:nvSpPr>
        <p:spPr/>
        <p:txBody>
          <a:bodyPr rtlCol="0">
            <a:normAutofit/>
          </a:bodyPr>
          <a:lstStyle/>
          <a:p>
            <a:pPr indent="-274320">
              <a:buFont typeface="Wingdings 3" pitchFamily="18" charset="2"/>
              <a:buChar char=""/>
              <a:defRPr/>
            </a:pPr>
            <a:r>
              <a:rPr lang="en-US" dirty="0" smtClean="0">
                <a:ea typeface="+mn-ea"/>
                <a:cs typeface="+mn-cs"/>
              </a:rPr>
              <a:t>Extraversion versus introversion</a:t>
            </a:r>
          </a:p>
          <a:p>
            <a:pPr indent="-274320">
              <a:buFont typeface="Wingdings 3" pitchFamily="18" charset="2"/>
              <a:buChar char=""/>
              <a:defRPr/>
            </a:pPr>
            <a:r>
              <a:rPr lang="en-US" dirty="0" smtClean="0">
                <a:ea typeface="+mn-ea"/>
                <a:cs typeface="+mn-cs"/>
              </a:rPr>
              <a:t>Sensing versus intuiting</a:t>
            </a:r>
          </a:p>
          <a:p>
            <a:pPr indent="-274320">
              <a:buFont typeface="Wingdings 3" pitchFamily="18" charset="2"/>
              <a:buChar char=""/>
              <a:defRPr/>
            </a:pPr>
            <a:r>
              <a:rPr lang="en-US" dirty="0" smtClean="0">
                <a:ea typeface="+mn-ea"/>
                <a:cs typeface="+mn-cs"/>
              </a:rPr>
              <a:t>Thinking versus feeling</a:t>
            </a:r>
          </a:p>
          <a:p>
            <a:pPr indent="-274320">
              <a:buFont typeface="Wingdings 3" pitchFamily="18" charset="2"/>
              <a:buChar char=""/>
              <a:defRPr/>
            </a:pPr>
            <a:r>
              <a:rPr lang="en-US" dirty="0" smtClean="0">
                <a:ea typeface="+mn-ea"/>
                <a:cs typeface="+mn-cs"/>
              </a:rPr>
              <a:t>Judging versus perceiving </a:t>
            </a:r>
          </a:p>
          <a:p>
            <a:pPr marL="68580" indent="0">
              <a:buNone/>
              <a:defRPr/>
            </a:pPr>
            <a:endParaRPr lang="en-US" dirty="0">
              <a:ea typeface="+mn-ea"/>
              <a:cs typeface="+mn-cs"/>
            </a:endParaRPr>
          </a:p>
          <a:p>
            <a:pPr indent="-274320">
              <a:buFont typeface="Wingdings 3" pitchFamily="18" charset="2"/>
              <a:buChar char=""/>
              <a:defRPr/>
            </a:pPr>
            <a:r>
              <a:rPr lang="en-US" dirty="0">
                <a:ea typeface="+mn-ea"/>
                <a:cs typeface="+mn-cs"/>
              </a:rPr>
              <a:t>Peter G. </a:t>
            </a:r>
            <a:r>
              <a:rPr lang="en-US" dirty="0" err="1">
                <a:ea typeface="+mn-ea"/>
                <a:cs typeface="+mn-cs"/>
              </a:rPr>
              <a:t>Northouse</a:t>
            </a:r>
            <a:r>
              <a:rPr lang="en-US" dirty="0">
                <a:ea typeface="+mn-ea"/>
                <a:cs typeface="+mn-cs"/>
              </a:rPr>
              <a:t>, </a:t>
            </a:r>
            <a:r>
              <a:rPr lang="en-US" i="1" dirty="0">
                <a:ea typeface="+mn-ea"/>
                <a:cs typeface="+mn-cs"/>
              </a:rPr>
              <a:t>Leadership: Theory and Practice</a:t>
            </a:r>
            <a:r>
              <a:rPr lang="en-US" dirty="0">
                <a:ea typeface="+mn-ea"/>
                <a:cs typeface="+mn-cs"/>
              </a:rPr>
              <a:t>, 6th ed. (Thousand Oaks, CA: SAGE, 2013), </a:t>
            </a:r>
            <a:r>
              <a:rPr lang="en-US" dirty="0" smtClean="0">
                <a:ea typeface="+mn-ea"/>
                <a:cs typeface="+mn-cs"/>
              </a:rPr>
              <a:t>330-331. </a:t>
            </a:r>
            <a:endParaRPr lang="en-US" dirty="0">
              <a:ea typeface="+mn-ea"/>
              <a:cs typeface="+mn-cs"/>
            </a:endParaRPr>
          </a:p>
        </p:txBody>
      </p:sp>
      <p:sp>
        <p:nvSpPr>
          <p:cNvPr id="62468" name="Slide Number Placeholder 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lvl1pPr eaLnBrk="0" hangingPunct="0">
              <a:defRPr sz="2400">
                <a:solidFill>
                  <a:schemeClr val="tx1"/>
                </a:solidFill>
                <a:latin typeface="Gill Sans MT" charset="0"/>
                <a:ea typeface="ＭＳ Ｐゴシック" charset="0"/>
                <a:cs typeface="ＭＳ Ｐゴシック" charset="0"/>
              </a:defRPr>
            </a:lvl1pPr>
            <a:lvl2pPr marL="742950" indent="-285750" eaLnBrk="0" hangingPunct="0">
              <a:defRPr sz="2400">
                <a:solidFill>
                  <a:schemeClr val="tx1"/>
                </a:solidFill>
                <a:latin typeface="Gill Sans MT" charset="0"/>
                <a:ea typeface="ＭＳ Ｐゴシック" charset="0"/>
              </a:defRPr>
            </a:lvl2pPr>
            <a:lvl3pPr marL="1143000" indent="-228600" eaLnBrk="0" hangingPunct="0">
              <a:defRPr sz="2400">
                <a:solidFill>
                  <a:schemeClr val="tx1"/>
                </a:solidFill>
                <a:latin typeface="Gill Sans MT" charset="0"/>
                <a:ea typeface="ＭＳ Ｐゴシック" charset="0"/>
              </a:defRPr>
            </a:lvl3pPr>
            <a:lvl4pPr marL="1600200" indent="-228600" eaLnBrk="0" hangingPunct="0">
              <a:defRPr sz="2400">
                <a:solidFill>
                  <a:schemeClr val="tx1"/>
                </a:solidFill>
                <a:latin typeface="Gill Sans MT" charset="0"/>
                <a:ea typeface="ＭＳ Ｐゴシック" charset="0"/>
              </a:defRPr>
            </a:lvl4pPr>
            <a:lvl5pPr marL="2057400" indent="-228600" eaLnBrk="0" hangingPunct="0">
              <a:defRPr sz="2400">
                <a:solidFill>
                  <a:schemeClr val="tx1"/>
                </a:solidFill>
                <a:latin typeface="Gill Sans MT" charset="0"/>
                <a:ea typeface="ＭＳ Ｐゴシック" charset="0"/>
              </a:defRPr>
            </a:lvl5pPr>
            <a:lvl6pPr marL="2514600" indent="-228600" eaLnBrk="0" fontAlgn="base" hangingPunct="0">
              <a:spcBef>
                <a:spcPct val="0"/>
              </a:spcBef>
              <a:spcAft>
                <a:spcPct val="0"/>
              </a:spcAft>
              <a:defRPr sz="2400">
                <a:solidFill>
                  <a:schemeClr val="tx1"/>
                </a:solidFill>
                <a:latin typeface="Gill Sans MT" charset="0"/>
                <a:ea typeface="ＭＳ Ｐゴシック" charset="0"/>
              </a:defRPr>
            </a:lvl6pPr>
            <a:lvl7pPr marL="2971800" indent="-228600" eaLnBrk="0" fontAlgn="base" hangingPunct="0">
              <a:spcBef>
                <a:spcPct val="0"/>
              </a:spcBef>
              <a:spcAft>
                <a:spcPct val="0"/>
              </a:spcAft>
              <a:defRPr sz="2400">
                <a:solidFill>
                  <a:schemeClr val="tx1"/>
                </a:solidFill>
                <a:latin typeface="Gill Sans MT" charset="0"/>
                <a:ea typeface="ＭＳ Ｐゴシック" charset="0"/>
              </a:defRPr>
            </a:lvl7pPr>
            <a:lvl8pPr marL="3429000" indent="-228600" eaLnBrk="0" fontAlgn="base" hangingPunct="0">
              <a:spcBef>
                <a:spcPct val="0"/>
              </a:spcBef>
              <a:spcAft>
                <a:spcPct val="0"/>
              </a:spcAft>
              <a:defRPr sz="2400">
                <a:solidFill>
                  <a:schemeClr val="tx1"/>
                </a:solidFill>
                <a:latin typeface="Gill Sans MT" charset="0"/>
                <a:ea typeface="ＭＳ Ｐゴシック" charset="0"/>
              </a:defRPr>
            </a:lvl8pPr>
            <a:lvl9pPr marL="3886200" indent="-228600" eaLnBrk="0" fontAlgn="base" hangingPunct="0">
              <a:spcBef>
                <a:spcPct val="0"/>
              </a:spcBef>
              <a:spcAft>
                <a:spcPct val="0"/>
              </a:spcAft>
              <a:defRPr sz="2400">
                <a:solidFill>
                  <a:schemeClr val="tx1"/>
                </a:solidFill>
                <a:latin typeface="Gill Sans MT" charset="0"/>
                <a:ea typeface="ＭＳ Ｐゴシック" charset="0"/>
              </a:defRPr>
            </a:lvl9pPr>
          </a:lstStyle>
          <a:p>
            <a:pPr eaLnBrk="1" fontAlgn="base" hangingPunct="1">
              <a:spcBef>
                <a:spcPct val="0"/>
              </a:spcBef>
              <a:spcAft>
                <a:spcPct val="0"/>
              </a:spcAft>
            </a:pPr>
            <a:fld id="{555D5347-728E-EE44-A365-A64EC2ACB477}" type="slidenum">
              <a:rPr lang="en-US" sz="1100">
                <a:solidFill>
                  <a:srgbClr val="4D4D4D"/>
                </a:solidFill>
              </a:rPr>
              <a:pPr eaLnBrk="1" fontAlgn="base" hangingPunct="1">
                <a:spcBef>
                  <a:spcPct val="0"/>
                </a:spcBef>
                <a:spcAft>
                  <a:spcPct val="0"/>
                </a:spcAft>
              </a:pPr>
              <a:t>89</a:t>
            </a:fld>
            <a:endParaRPr lang="en-US" sz="1100">
              <a:solidFill>
                <a:srgbClr val="4D4D4D"/>
              </a:solidFill>
            </a:endParaRPr>
          </a:p>
        </p:txBody>
      </p:sp>
      <p:pic>
        <p:nvPicPr>
          <p:cNvPr id="4" name="Picture 3"/>
          <p:cNvPicPr>
            <a:picLocks noChangeAspect="1"/>
          </p:cNvPicPr>
          <p:nvPr/>
        </p:nvPicPr>
        <p:blipFill>
          <a:blip r:embed="rId2"/>
          <a:stretch>
            <a:fillRect/>
          </a:stretch>
        </p:blipFill>
        <p:spPr>
          <a:xfrm>
            <a:off x="8446613" y="4568193"/>
            <a:ext cx="1388717" cy="2083075"/>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2791409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Prayer</a:t>
            </a:r>
            <a:endParaRPr lang="en-US" dirty="0"/>
          </a:p>
        </p:txBody>
      </p:sp>
      <p:sp>
        <p:nvSpPr>
          <p:cNvPr id="3" name="Content Placeholder 2"/>
          <p:cNvSpPr>
            <a:spLocks noGrp="1"/>
          </p:cNvSpPr>
          <p:nvPr>
            <p:ph idx="1"/>
          </p:nvPr>
        </p:nvSpPr>
        <p:spPr>
          <a:prstGeom prst="rect">
            <a:avLst/>
          </a:prstGeom>
        </p:spPr>
        <p:txBody>
          <a:bodyPr>
            <a:normAutofit lnSpcReduction="10000"/>
          </a:bodyPr>
          <a:lstStyle/>
          <a:p>
            <a:pPr marL="0" indent="0">
              <a:buNone/>
            </a:pPr>
            <a:r>
              <a:rPr lang="en-US" dirty="0" smtClean="0"/>
              <a:t>Lord God,</a:t>
            </a:r>
          </a:p>
          <a:p>
            <a:pPr marL="0" indent="0">
              <a:buNone/>
            </a:pPr>
            <a:r>
              <a:rPr lang="en-US" dirty="0" smtClean="0"/>
              <a:t>help us to know your ways;</a:t>
            </a:r>
          </a:p>
          <a:p>
            <a:pPr marL="0" indent="0">
              <a:buNone/>
            </a:pPr>
            <a:r>
              <a:rPr lang="en-US" dirty="0" smtClean="0"/>
              <a:t>teach us your paths.</a:t>
            </a:r>
          </a:p>
          <a:p>
            <a:pPr marL="0" indent="0">
              <a:buNone/>
            </a:pPr>
            <a:r>
              <a:rPr lang="en-US" dirty="0" smtClean="0"/>
              <a:t>Lead us in your truth, and teach us,</a:t>
            </a:r>
          </a:p>
          <a:p>
            <a:pPr marL="0" indent="0">
              <a:buNone/>
            </a:pPr>
            <a:r>
              <a:rPr lang="en-US" dirty="0" smtClean="0"/>
              <a:t>for you are the God of our salvation;</a:t>
            </a:r>
          </a:p>
          <a:p>
            <a:pPr marL="0" indent="0">
              <a:buNone/>
            </a:pPr>
            <a:r>
              <a:rPr lang="en-US" dirty="0" smtClean="0"/>
              <a:t>for you we wait all day long.</a:t>
            </a:r>
          </a:p>
          <a:p>
            <a:pPr marL="0" indent="0">
              <a:buNone/>
            </a:pPr>
            <a:r>
              <a:rPr lang="en-US" dirty="0" smtClean="0"/>
              <a:t>Through Christ, our Lord. </a:t>
            </a:r>
            <a:r>
              <a:rPr lang="en-US" b="1" dirty="0" smtClean="0"/>
              <a:t>Amen.</a:t>
            </a:r>
          </a:p>
          <a:p>
            <a:pPr marL="0" indent="0">
              <a:buNone/>
            </a:pPr>
            <a:r>
              <a:rPr lang="en-US" dirty="0" smtClean="0"/>
              <a:t>—based on Psalm 25:4-5, NRSV</a:t>
            </a:r>
          </a:p>
          <a:p>
            <a:pPr marL="0" indent="0">
              <a:buNone/>
            </a:pPr>
            <a:endParaRPr lang="en-US" dirty="0"/>
          </a:p>
        </p:txBody>
      </p:sp>
      <p:sp>
        <p:nvSpPr>
          <p:cNvPr id="5" name="Text Placeholder 4"/>
          <p:cNvSpPr>
            <a:spLocks noGrp="1"/>
          </p:cNvSpPr>
          <p:nvPr>
            <p:ph type="body" sz="half" idx="2"/>
          </p:nvPr>
        </p:nvSpPr>
        <p:spPr>
          <a:prstGeom prst="rect">
            <a:avLst/>
          </a:prstGeom>
        </p:spPr>
        <p:txBody>
          <a:bodyPr/>
          <a:lstStyle/>
          <a:p>
            <a:r>
              <a:rPr lang="en-US" dirty="0" smtClean="0"/>
              <a:t>Calvin Institute of Christian Worship and Faith Alive Christian Resources, </a:t>
            </a:r>
            <a:r>
              <a:rPr lang="en-US" i="1" dirty="0" smtClean="0"/>
              <a:t>The Worship Sourcebook</a:t>
            </a:r>
            <a:r>
              <a:rPr lang="en-US" dirty="0" smtClean="0"/>
              <a:t> (Grand Rapids, Mich.: Calvin Institute of Christian Worship: Faith Alive: Baker Books, 2004), 140.</a:t>
            </a:r>
            <a:endParaRPr lang="en-US" dirty="0"/>
          </a:p>
        </p:txBody>
      </p:sp>
    </p:spTree>
    <p:extLst>
      <p:ext uri="{BB962C8B-B14F-4D97-AF65-F5344CB8AC3E}">
        <p14:creationId xmlns:p14="http://schemas.microsoft.com/office/powerpoint/2010/main" val="17778189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 </a:t>
            </a:r>
            <a:r>
              <a:rPr lang="en-US" dirty="0" err="1" smtClean="0"/>
              <a:t>Rath</a:t>
            </a:r>
            <a:endParaRPr lang="en-US" dirty="0"/>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90</a:t>
            </a:fld>
            <a:endParaRPr lang="en-US"/>
          </a:p>
        </p:txBody>
      </p:sp>
      <p:sp>
        <p:nvSpPr>
          <p:cNvPr id="4" name="Content Placeholder 3"/>
          <p:cNvSpPr>
            <a:spLocks noGrp="1"/>
          </p:cNvSpPr>
          <p:nvPr>
            <p:ph sz="quarter" idx="1"/>
          </p:nvPr>
        </p:nvSpPr>
        <p:spPr/>
        <p:txBody>
          <a:bodyPr/>
          <a:lstStyle/>
          <a:p>
            <a:r>
              <a:rPr lang="en-US" dirty="0">
                <a:hlinkClick r:id="rId2"/>
              </a:rPr>
              <a:t>http://www.strengthstest.com/strengthsfinderthemes/leadership-</a:t>
            </a:r>
            <a:r>
              <a:rPr lang="en-US" dirty="0" smtClean="0">
                <a:hlinkClick r:id="rId2"/>
              </a:rPr>
              <a:t>themes.html</a:t>
            </a:r>
            <a:endParaRPr lang="en-US" dirty="0" smtClean="0"/>
          </a:p>
          <a:p>
            <a:endParaRPr lang="en-US" dirty="0"/>
          </a:p>
        </p:txBody>
      </p:sp>
      <p:pic>
        <p:nvPicPr>
          <p:cNvPr id="5" name="Picture 4"/>
          <p:cNvPicPr>
            <a:picLocks noChangeAspect="1"/>
          </p:cNvPicPr>
          <p:nvPr/>
        </p:nvPicPr>
        <p:blipFill>
          <a:blip r:embed="rId3"/>
          <a:stretch>
            <a:fillRect/>
          </a:stretch>
        </p:blipFill>
        <p:spPr>
          <a:xfrm>
            <a:off x="5492066" y="2696308"/>
            <a:ext cx="3419524" cy="4161692"/>
          </a:xfrm>
          <a:prstGeom prst="rect">
            <a:avLst/>
          </a:prstGeom>
        </p:spPr>
      </p:pic>
      <p:pic>
        <p:nvPicPr>
          <p:cNvPr id="6" name="Picture 5"/>
          <p:cNvPicPr>
            <a:picLocks noChangeAspect="1"/>
          </p:cNvPicPr>
          <p:nvPr/>
        </p:nvPicPr>
        <p:blipFill>
          <a:blip r:embed="rId4"/>
          <a:stretch>
            <a:fillRect/>
          </a:stretch>
        </p:blipFill>
        <p:spPr>
          <a:xfrm>
            <a:off x="2136649" y="2999154"/>
            <a:ext cx="2380883" cy="3272692"/>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30239961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2668" y="5647267"/>
            <a:ext cx="7738533" cy="922866"/>
          </a:xfrm>
        </p:spPr>
        <p:txBody>
          <a:bodyPr>
            <a:normAutofit/>
          </a:bodyPr>
          <a:lstStyle/>
          <a:p>
            <a:pPr marL="114300" indent="0">
              <a:buNone/>
            </a:pPr>
            <a:r>
              <a:rPr lang="en-US" dirty="0">
                <a:hlinkClick r:id="rId2"/>
              </a:rPr>
              <a:t>http://www.christianitytoday.com/le/2004/april-online-only/pushing-people-into-</a:t>
            </a:r>
            <a:r>
              <a:rPr lang="en-US" dirty="0" smtClean="0">
                <a:hlinkClick r:id="rId2"/>
              </a:rPr>
              <a:t>ministry.html</a:t>
            </a:r>
            <a:r>
              <a:rPr lang="en-US" dirty="0" smtClean="0"/>
              <a:t> </a:t>
            </a:r>
          </a:p>
        </p:txBody>
      </p:sp>
      <p:pic>
        <p:nvPicPr>
          <p:cNvPr id="4" name="Picture 3"/>
          <p:cNvPicPr>
            <a:picLocks noChangeAspect="1"/>
          </p:cNvPicPr>
          <p:nvPr/>
        </p:nvPicPr>
        <p:blipFill>
          <a:blip r:embed="rId3"/>
          <a:stretch>
            <a:fillRect/>
          </a:stretch>
        </p:blipFill>
        <p:spPr>
          <a:xfrm>
            <a:off x="3686771" y="1"/>
            <a:ext cx="4855481" cy="5724769"/>
          </a:xfrm>
          <a:prstGeom prst="rect">
            <a:avLst/>
          </a:prstGeom>
        </p:spPr>
      </p:pic>
    </p:spTree>
    <p:extLst>
      <p:ext uri="{BB962C8B-B14F-4D97-AF65-F5344CB8AC3E}">
        <p14:creationId xmlns:p14="http://schemas.microsoft.com/office/powerpoint/2010/main" val="34852805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does it mean to be gifted for leadership?</a:t>
            </a:r>
            <a:endParaRPr lang="en-US" dirty="0"/>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92</a:t>
            </a:fld>
            <a:endParaRPr lang="en-US"/>
          </a:p>
        </p:txBody>
      </p:sp>
      <p:sp>
        <p:nvSpPr>
          <p:cNvPr id="4" name="Content Placeholder 3"/>
          <p:cNvSpPr>
            <a:spLocks noGrp="1"/>
          </p:cNvSpPr>
          <p:nvPr>
            <p:ph sz="quarter" idx="1"/>
          </p:nvPr>
        </p:nvSpPr>
        <p:spPr>
          <a:xfrm>
            <a:off x="1976110" y="5550688"/>
            <a:ext cx="8153400" cy="1015710"/>
          </a:xfrm>
        </p:spPr>
        <p:txBody>
          <a:bodyPr>
            <a:normAutofit fontScale="92500" lnSpcReduction="20000"/>
          </a:bodyPr>
          <a:lstStyle/>
          <a:p>
            <a:pPr marL="0" indent="0">
              <a:buNone/>
            </a:pPr>
            <a:r>
              <a:rPr lang="en-US" dirty="0"/>
              <a:t>Adam S. McHugh, </a:t>
            </a:r>
            <a:r>
              <a:rPr lang="en-US" i="1" dirty="0"/>
              <a:t>Introverts in the Church: Finding Our Place in an Extroverted Culture </a:t>
            </a:r>
            <a:r>
              <a:rPr lang="en-US" dirty="0"/>
              <a:t>(Downers Grove, Ill.: IVP Books, 2009).</a:t>
            </a:r>
          </a:p>
        </p:txBody>
      </p:sp>
      <p:pic>
        <p:nvPicPr>
          <p:cNvPr id="7" name="Picture 6"/>
          <p:cNvPicPr>
            <a:picLocks noChangeAspect="1"/>
          </p:cNvPicPr>
          <p:nvPr/>
        </p:nvPicPr>
        <p:blipFill>
          <a:blip r:embed="rId2"/>
          <a:stretch>
            <a:fillRect/>
          </a:stretch>
        </p:blipFill>
        <p:spPr>
          <a:xfrm>
            <a:off x="2856961" y="1772119"/>
            <a:ext cx="2382646" cy="31489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p:cNvPicPr>
            <a:picLocks noChangeAspect="1"/>
          </p:cNvPicPr>
          <p:nvPr/>
        </p:nvPicPr>
        <p:blipFill>
          <a:blip r:embed="rId3"/>
          <a:stretch>
            <a:fillRect/>
          </a:stretch>
        </p:blipFill>
        <p:spPr>
          <a:xfrm>
            <a:off x="7348264" y="1516699"/>
            <a:ext cx="2577436" cy="3823481"/>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p:spPr>
      </p:pic>
    </p:spTree>
    <p:extLst>
      <p:ext uri="{BB962C8B-B14F-4D97-AF65-F5344CB8AC3E}">
        <p14:creationId xmlns:p14="http://schemas.microsoft.com/office/powerpoint/2010/main" val="3637033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The argument for innate leadership characteristics</a:t>
            </a:r>
          </a:p>
        </p:txBody>
      </p:sp>
      <p:sp>
        <p:nvSpPr>
          <p:cNvPr id="3" name="Title 2"/>
          <p:cNvSpPr>
            <a:spLocks noGrp="1"/>
          </p:cNvSpPr>
          <p:nvPr>
            <p:ph type="title"/>
          </p:nvPr>
        </p:nvSpPr>
        <p:spPr/>
        <p:txBody>
          <a:bodyPr>
            <a:normAutofit/>
          </a:bodyPr>
          <a:lstStyle/>
          <a:p>
            <a:r>
              <a:rPr lang="en-US" dirty="0" smtClean="0"/>
              <a:t>Born leaders. Gifted to lead.</a:t>
            </a:r>
            <a:endParaRPr lang="en-US" dirty="0"/>
          </a:p>
        </p:txBody>
      </p:sp>
      <p:sp>
        <p:nvSpPr>
          <p:cNvPr id="4" name="Slide Number Placeholder 3"/>
          <p:cNvSpPr>
            <a:spLocks noGrp="1"/>
          </p:cNvSpPr>
          <p:nvPr>
            <p:ph type="sldNum" sz="quarter" idx="11"/>
          </p:nvPr>
        </p:nvSpPr>
        <p:spPr/>
        <p:txBody>
          <a:bodyPr/>
          <a:lstStyle/>
          <a:p>
            <a:fld id="{57AF16DE-A0D5-4438-950F-5B1E159C2C28}" type="slidenum">
              <a:rPr lang="en-US" smtClean="0"/>
              <a:t>93</a:t>
            </a:fld>
            <a:endParaRPr lang="en-US"/>
          </a:p>
        </p:txBody>
      </p:sp>
    </p:spTree>
    <p:extLst>
      <p:ext uri="{BB962C8B-B14F-4D97-AF65-F5344CB8AC3E}">
        <p14:creationId xmlns:p14="http://schemas.microsoft.com/office/powerpoint/2010/main" val="22700500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Receive and utilize the gifts you have been given.</a:t>
            </a:r>
            <a:endParaRPr lang="en-US" dirty="0"/>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94</a:t>
            </a:fld>
            <a:endParaRPr lang="en-US"/>
          </a:p>
        </p:txBody>
      </p:sp>
      <p:sp>
        <p:nvSpPr>
          <p:cNvPr id="3" name="Content Placeholder 2"/>
          <p:cNvSpPr>
            <a:spLocks noGrp="1"/>
          </p:cNvSpPr>
          <p:nvPr>
            <p:ph sz="quarter" idx="1"/>
          </p:nvPr>
        </p:nvSpPr>
        <p:spPr/>
        <p:txBody>
          <a:bodyPr>
            <a:normAutofit fontScale="92500" lnSpcReduction="20000"/>
          </a:bodyPr>
          <a:lstStyle/>
          <a:p>
            <a:pPr>
              <a:lnSpc>
                <a:spcPct val="100000"/>
              </a:lnSpc>
            </a:pPr>
            <a:r>
              <a:rPr lang="en-US" b="1" baseline="30000" dirty="0"/>
              <a:t>3 </a:t>
            </a:r>
            <a:r>
              <a:rPr lang="en-US" dirty="0"/>
              <a:t>For by the grace given me I say to every one of you: Do not think of yourself more highly than you ought, but rather think of yourself with sober judgment, in accordance with the faith God has distributed to each of you. </a:t>
            </a:r>
            <a:r>
              <a:rPr lang="en-US" b="1" baseline="30000" dirty="0"/>
              <a:t>4 </a:t>
            </a:r>
            <a:r>
              <a:rPr lang="en-US" dirty="0"/>
              <a:t>For just as each of us has one body with many members, and these members do not all have the same function, </a:t>
            </a:r>
            <a:r>
              <a:rPr lang="en-US" b="1" baseline="30000" dirty="0"/>
              <a:t>5 </a:t>
            </a:r>
            <a:r>
              <a:rPr lang="en-US" dirty="0"/>
              <a:t>so in Christ we, though many, form one body, and each member belongs to all the others. </a:t>
            </a:r>
            <a:r>
              <a:rPr lang="en-US" b="1" baseline="30000" dirty="0"/>
              <a:t>6 </a:t>
            </a:r>
            <a:r>
              <a:rPr lang="en-US" dirty="0"/>
              <a:t>We have different gifts, according to the grace given to each of us. If your gift is prophesying, then prophesy in accordance with </a:t>
            </a:r>
            <a:r>
              <a:rPr lang="en-US" dirty="0" smtClean="0"/>
              <a:t>your</a:t>
            </a:r>
            <a:r>
              <a:rPr lang="en-US" b="1" baseline="30000" dirty="0"/>
              <a:t> </a:t>
            </a:r>
            <a:r>
              <a:rPr lang="en-US" dirty="0" smtClean="0"/>
              <a:t>faith</a:t>
            </a:r>
            <a:r>
              <a:rPr lang="en-US" dirty="0"/>
              <a:t>; </a:t>
            </a:r>
            <a:r>
              <a:rPr lang="en-US" b="1" baseline="30000" dirty="0"/>
              <a:t>7 </a:t>
            </a:r>
            <a:r>
              <a:rPr lang="en-US" dirty="0"/>
              <a:t>if it is serving, then serve; if it is teaching, then teach; </a:t>
            </a:r>
            <a:r>
              <a:rPr lang="en-US" b="1" baseline="30000" dirty="0"/>
              <a:t>8 </a:t>
            </a:r>
            <a:r>
              <a:rPr lang="en-US" dirty="0"/>
              <a:t>if it is to encourage, then give encouragement; if it is giving, then give generously; if it is to lead</a:t>
            </a:r>
            <a:r>
              <a:rPr lang="en-US" dirty="0" smtClean="0"/>
              <a:t>,</a:t>
            </a:r>
            <a:r>
              <a:rPr lang="en-US" dirty="0"/>
              <a:t> </a:t>
            </a:r>
            <a:r>
              <a:rPr lang="en-US" dirty="0" smtClean="0"/>
              <a:t>do </a:t>
            </a:r>
            <a:r>
              <a:rPr lang="en-US" dirty="0"/>
              <a:t>it diligently; if it is to show mercy, do it cheerfully</a:t>
            </a:r>
            <a:r>
              <a:rPr lang="en-US" dirty="0" smtClean="0"/>
              <a:t>.</a:t>
            </a:r>
          </a:p>
          <a:p>
            <a:pPr>
              <a:lnSpc>
                <a:spcPct val="100000"/>
              </a:lnSpc>
            </a:pPr>
            <a:r>
              <a:rPr lang="en-US" dirty="0" smtClean="0"/>
              <a:t>Romans 12:3-8</a:t>
            </a:r>
            <a:endParaRPr lang="en-US" dirty="0"/>
          </a:p>
        </p:txBody>
      </p:sp>
    </p:spTree>
    <p:extLst>
      <p:ext uri="{BB962C8B-B14F-4D97-AF65-F5344CB8AC3E}">
        <p14:creationId xmlns:p14="http://schemas.microsoft.com/office/powerpoint/2010/main" val="3776892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normAutofit/>
          </a:bodyPr>
          <a:lstStyle/>
          <a:p>
            <a:pPr>
              <a:defRPr/>
            </a:pPr>
            <a:fld id="{829C3DD3-A0EA-0D49-BE91-A7FB02F57B4B}" type="slidenum">
              <a:rPr lang="en-US" smtClean="0"/>
              <a:pPr>
                <a:defRPr/>
              </a:pPr>
              <a:t>95</a:t>
            </a:fld>
            <a:endParaRPr lang="en-US"/>
          </a:p>
        </p:txBody>
      </p:sp>
      <p:sp>
        <p:nvSpPr>
          <p:cNvPr id="4" name="Content Placeholder 3"/>
          <p:cNvSpPr>
            <a:spLocks noGrp="1"/>
          </p:cNvSpPr>
          <p:nvPr>
            <p:ph sz="quarter" idx="1"/>
          </p:nvPr>
        </p:nvSpPr>
        <p:spPr/>
        <p:txBody>
          <a:bodyPr>
            <a:normAutofit/>
          </a:bodyPr>
          <a:lstStyle/>
          <a:p>
            <a:r>
              <a:rPr lang="en-US" dirty="0"/>
              <a:t>A</a:t>
            </a:r>
            <a:r>
              <a:rPr lang="en-US" dirty="0" smtClean="0"/>
              <a:t>ll </a:t>
            </a:r>
            <a:r>
              <a:rPr lang="en-US" dirty="0"/>
              <a:t>of the gifts in Romans 12:6-8 could technically be used for "leadership" -- helping the group achieve a common goal. The so called "gift of leadership" (Rom 12:8) is more accurately described as a gift of oversight or administration or management. It is related to "managing" one's family correctly and "managing" the affairs of the church. And the person is to do this "conscientiously." This "leading diligently" is rather "managing conscientiously" and is not some Type A, pioneering, vision-casting, charismatic (Max Weber's definition) figure.</a:t>
            </a:r>
          </a:p>
          <a:p>
            <a:endParaRPr lang="en-US" dirty="0"/>
          </a:p>
        </p:txBody>
      </p:sp>
    </p:spTree>
    <p:extLst>
      <p:ext uri="{BB962C8B-B14F-4D97-AF65-F5344CB8AC3E}">
        <p14:creationId xmlns:p14="http://schemas.microsoft.com/office/powerpoint/2010/main" val="40403572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462" r="17949"/>
          <a:stretch/>
        </p:blipFill>
        <p:spPr>
          <a:xfrm>
            <a:off x="6812973" y="593779"/>
            <a:ext cx="3625853" cy="378893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p:cNvSpPr>
            <a:spLocks noGrp="1"/>
          </p:cNvSpPr>
          <p:nvPr>
            <p:ph type="title"/>
          </p:nvPr>
        </p:nvSpPr>
        <p:spPr>
          <a:xfrm>
            <a:off x="2346960" y="286605"/>
            <a:ext cx="4199416" cy="1450757"/>
          </a:xfrm>
        </p:spPr>
        <p:txBody>
          <a:bodyPr>
            <a:normAutofit/>
          </a:bodyPr>
          <a:lstStyle/>
          <a:p>
            <a:r>
              <a:rPr lang="en-US" dirty="0" smtClean="0"/>
              <a:t>Leaders have a gift.</a:t>
            </a:r>
            <a:endParaRPr lang="en-US" dirty="0"/>
          </a:p>
        </p:txBody>
      </p:sp>
      <p:sp>
        <p:nvSpPr>
          <p:cNvPr id="3" name="Content Placeholder 2"/>
          <p:cNvSpPr>
            <a:spLocks noGrp="1"/>
          </p:cNvSpPr>
          <p:nvPr>
            <p:ph idx="1"/>
          </p:nvPr>
        </p:nvSpPr>
        <p:spPr>
          <a:xfrm>
            <a:off x="2346960" y="1845734"/>
            <a:ext cx="3943255" cy="4023360"/>
          </a:xfrm>
        </p:spPr>
        <p:txBody>
          <a:bodyPr>
            <a:normAutofit fontScale="62500" lnSpcReduction="20000"/>
          </a:bodyPr>
          <a:lstStyle/>
          <a:p>
            <a:pPr marL="0" indent="0">
              <a:buNone/>
              <a:defRPr/>
            </a:pPr>
            <a:r>
              <a:rPr lang="en-US" dirty="0" smtClean="0"/>
              <a:t>“The local church is the hope of the world and its future rests primarily in the hands of its leaders. For the first time, I realized that from a human perspective the outcome of the redemptive drama being played out on planet Earth will be determined by how well church leaders lead . . . The question is this: Will the men and women who have been entrusted with leadership gifts take their gifts seriously, develop them fully, and deploy them courageously, so that the willing and gifted believers in their churches can work together to make a difference in the world?”</a:t>
            </a:r>
          </a:p>
          <a:p>
            <a:pPr marL="0" indent="0">
              <a:buNone/>
              <a:defRPr/>
            </a:pPr>
            <a:r>
              <a:rPr lang="en-US" dirty="0"/>
              <a:t>Bill </a:t>
            </a:r>
            <a:r>
              <a:rPr lang="en-US" dirty="0" err="1"/>
              <a:t>Hybels</a:t>
            </a:r>
            <a:r>
              <a:rPr lang="en-US" dirty="0"/>
              <a:t>, </a:t>
            </a:r>
            <a:r>
              <a:rPr lang="en-US" i="1" dirty="0"/>
              <a:t>Courageous Leadership</a:t>
            </a:r>
            <a:r>
              <a:rPr lang="en-US" dirty="0"/>
              <a:t> (Grand Rapids, Mich.: Zondervan, 2002</a:t>
            </a:r>
            <a:r>
              <a:rPr lang="en-US" dirty="0" smtClean="0"/>
              <a:t>), 27.</a:t>
            </a:r>
            <a:endParaRPr lang="en-US" dirty="0"/>
          </a:p>
          <a:p>
            <a:pPr marL="0" indent="0">
              <a:buNone/>
              <a:defRPr/>
            </a:pPr>
            <a:endParaRPr lang="en-US" dirty="0">
              <a:ea typeface="+mn-ea"/>
              <a:cs typeface="+mn-cs"/>
            </a:endParaRPr>
          </a:p>
        </p:txBody>
      </p:sp>
      <p:sp>
        <p:nvSpPr>
          <p:cNvPr id="6" name="AutoShape 4" descr="data:image/jpeg;base64,/9j/4AAQSkZJRgABAQAAAQABAAD/2wCEAAkGBxAPEBAQEBAQDw8PEA8QFRAPDxQQFRAQFhQXGBYVFRQYHCggGBolGxQUITQhJSkrLi4uFx8zODMtNygvLisBCgoKDg0OGhAQGiwkICQsLCwrLCwsLCwsLC0sLCwsLCwsLCwvLCwsLCwsLCwsLCwsLCwsLCwsLCwsLCwsLCwsLP/AABEIARMAtwMBEQACEQEDEQH/xAAbAAACAwEBAQAAAAAAAAAAAAAAAgEDBQQGB//EAEwQAAICAQIDBAMLCAYJBQEAAAECAAMRBBIFITEGE0FRImFxFBYyUlOBkZKTodIjJDRCc3SyszNUYnKxwQcVJXWjtMLR8EOCg6LhNf/EABoBAQEBAQEBAQAAAAAAAAAAAAABAgMEBQb/xAA2EQACAgEBBgQEBgEDBQAAAAAAAQIRAwQSEyExUqEUQVHRFXGBkQUyMzRhsXIiQvAjJGLB4f/aAAwDAQACEQMRAD8AxgJ+lPwxIEpBsQQkCUWNiESyQJSBiKFhtiiWTtihYbYoWGIoWGJaFhiShYYihYbYoWRiKFhiC2GIBGJGUgiBZGJCikQUiQoASkGAggwEpBgJSDYglgBKQnEpCcRQsMRQsNsULDECwxAsMRQsNsULDEULDEULIxAsMSFIIiiikSFIIkKKRIUUiCkiAMBKZYwEpBgJSDASmRsQQkCAGJSE4gWGIFhtgWG2UWGIFhtkFhiBZGIFhiARiCkESFsUiQopEhbFIkNCGQpIgCLaeeVPLyBz1I8ce355hTd8jvLDGlTLVs542t8LbnHqzn2Talx5HJ46V35WM9mMjaTgA5GfE4hza8ixxKSTb5jJbk42sOQOSPE45ff9xljO/IzPDUbTXMg3nB9BuTben3/d94k3j9DSwK/zLkW1vksNpG3xPj1/7feJqM78jlPGopO+YnugYBKuBtLfB6Y8D6+Ubz+DSwXfFc6J7/lnY/6vLbz9Ikf5ffG3wuhuOOza8+w+/kxw3o5HTrgeHnNbXM5vHxSvmL3vgFblt6jA5kf4Z+6ZeT0RtYV5tefYKrCxPokDcR6XLkB1+nlEZuTGTFGC/Nxqy3E6UeewxADEULIxAsMQLIxBbFxIUgiQqEIkNCkSFQjSUaQCAOJURscTSM2OJTNjCDNjCWhZMpLJiiWTLQbDEUSwihYRQsMRQsMSiwxJQsjEUCCJCkEQVCkSFFkKKRIaQhEhpCESGgElAcTRhjiUyxxKQYSmRhKQbEtEJiiBKCYAYgBiUgYkKGIBEAIBElCyCINJikSFFMhUIRIaEMyzQhkNABAHEpkcTRljrKZYwlMscSohMpCZSEwAxAJxBAgBiARiChiARiARIUiRgUyGhTIVCGQ0hDMs0itpGbQCAxxKZLBNGRwJUZY4E0ZGEpCRBCQJSEwAggQCYBEAIAQCMQUgiQEGCimQ0KZkqEMhpFZkZpCGZZtH2D3kcO/q5+3u/HPgeMzdXZH674Zpunu/cn3k8O/q5+2u/HL4zN1dkT4Xpenu/cPeVw/+r/8AGt/HHjc3V2RPhWl6e79yfeXw/wCQP21v4o8bn6uyHwrSdHd+5PvM0HyB+2t/FL47P1dkT4TpOju/cPeboPkD9tb+KPHZ+rsvYfCdJ0d37h7ztB8gftrfxR47P1dl7D4RpOju/cn3naD5D/i2/ijx+fq7L2HwjSdHd+4e8/QfIH7W38UePz9XZew+EaTo7v3D3n6D5A/a2/ijx+fq7L2HwjSdHd+4e8/QfIH7W38UePz9XZexPhGk6O79w95+g+QP2tv4o8fn6uy9h8I0nR3fuHvP0HyB+1t/FHj8/V2XsPhGk6O79w95+g+QP2tv4o8dn6uy9i/CdJ0d37h7z9B8gftbfxR4/P1dl7D4RpOju/cPefoPkD9tb+KPH5+rsvYfCNJ0d37ke87QfIH7a38UePz9XZew+EaTo7v3D3m6D5A/bW/ijx2fq7L2HwnSdHd+4e83QfIH7a38UeOz9XZD4TpOju/cj3mcP+QP21v4pPHZ+rsi/CtJ0d37h7y+H/1c/bW/ijxubq7IfCtL0937ke8nh39XP213448bm6uyL8L0vT3fuR7yOHf1c/bXfjk8Zm6uyHwzS9Pd+56KeY+gEAIAQAgBACAEAIAQAgBACAEAIAQAgBACAEAIAQAgCuwAJJAAGSScYEV6EbpWzKp7SaJ37tdTUXJwBu5E+QPQzq8GRK2jzx1eGT2VJWa2ZyPQZeo7RaOt+7fUVBwcEbuh8ieg+edVgySVqJ55azBF7LkrNJHDAEEEEZBByCJyfDmehNNWipdZWbDUHBsVQxTPMKehIl2XW1XAwskXLYviFmrrV0rZ1FlgJVSebY64EqjJq0g8kVJRb4sNXqq6UL2MEQYyzHAGTgffJFOTpFyZIwjtSdIop4tp3t7lbUa0AnYDk8us08U1Haa4HKGpxSnsKVsu1muqoXda61r0yxxk+Q85IwlN1FWbyZoY1c3RVoOK0ajPc2pZjqFPMe0dZqeKeP8AMqM4tTiy/kkmddjhQSSAACSScADzJnNJt0js2oq2Zfvm0XP85q5f2v8APxnfwubpZ4/iGm60aVNyuquhDKwDBhzBU8wRODTTpnrjJSVo4dTx7S1Pse+tXHIgt0Pr8vnnaODJJWonnnrcEHsykrNCqwMAVIZSMgg5BHmDOTTXBnpjJSVo5+I8So0yh77qqELBQ1tioCx6KMnmfUJChw7idGpUvp7qr0DFS1ViuAw6qcdD6jALr9QlYBdlQMyICzBcuxCqoz1JJAA8cwCb70rRrLGVK0UuzuwVUUDJZmPIAAZzAHBzz84Bm19odE13uddVp21G5k7kXIX3qMsu3OdwHMjqIBpwDyvb5j3OnrJK1Xaqmq0g4/JnJIJ8ByH0T1aRLab80rR878Rb2Ix8nJJ/I2W4Ppii1mio1rjClFwMdJw3k7uz1LBi2UqVFHaq96tFqHryHFeARyKgkAkeWASfmm9Moyyxv1Oetm4aeTj6FfAuFacaSpVrrdHqRmJUN3hZckk+MubLPeN2Z02nxLClVp9zk7EsQuqqU5po1ViVnOcJnoPV/wB511iVxl5tcTh+GOlOCfBSdD6Q/wC1tR+6V/xCJftY/M1j/fS/xQcWYf6z0A8k1H3r/wDhjF+2yfQzqP3uL5Mbt4fzG3+9V/MWNB+uvqPxj9rL6f2avDeH1UogRFXCgZwMnzJPUkmebJklJu2ezBhhjilFGVxzUKdRTUmmXU6lUaxd7BFqQnBJJ68xO+GDWNyctmJ5NXki80ccYKU+fHgkjOTvRxHStZTXQz13Ke6fdvUKT6XIdDO72Hp5bMm6fmuR5I7xazG5xUW0+T5mp20B9yP8UPUWG7bvQOMqD5ny8Z59H+qj2/if7d/S/lfEyuKavTapaKtKoe4W1FQtZXuUB9LfywBjlienFDJicpZOVPz5niz5MGeMI4VbTXly9bPRcbsarSXtXyZKnK4/VwOo9g5/NPFgipZYqXqfU1Unj08nDyTo85wNLl0yBOH1Wo67i7aivNuepbI+6e3UbDyO5tNeVcj5ejWRYFWJO/O+Zr9ktJfSlqWp3ad6zVpvFmxG5lQR4A/4zzaqcJyTi74cT2/h2LLijKM+CvgvRehTwOpbtdxC6zDXae5NJXkc6dP3FVmEz03tYxJHXCg/BGPMfRDjla067h99eFu1F76SzA53UdxbaA2OuxqlIJ6ZYD4RgFnbQ/kdN/vLhf8AzdUAbt6f9lcS/cNZ/JeAbNHwE/ur/hAPH1pZw3SpRq9Kmr0GkCEamnDuiVHct1+nYZ3KVDFqy5Jy20dIB7NGBAIOQQCCPEQDm4nw+vU1NVau5HHMdOfUEHwIM1Cbg7Rzy4o5Y7MuRiDsqxArfXat6FxiveFJA6AuBkid3qFzUVZ5FopcE8kqXkeheoMpRhuVgVIbnkEYIOes86bXE9rimtlmAOyxQGunV6mmg5/JKynaD1CMRlRPT4q3copv1Pn/AA+k4wySUfQ2OGcPr01a1VLtRfnJJ6knxM4ZMkpy2pHtw4Y4obETi4rwFbrFvS2yi9V2d5UR6S+TA9Z1xahwjstJr0Z59RollmskW4yXmirS9m0S6rUNbdbbXvy1hB37hjB5cgMnAHmZZaqUoOCSSZjH+Hxhkjkcm2vU7uNcNXVUtSxZVcqSy4yMMD4+ycsWV45bSPRqdPHPj3cuR3IMADy5Tmd0qVGXxTgousW5LLKLkBUWV4OVPgwI5id8Wdwi4tWmeTUaNZZrJGTjJeaKNN2dC3V6h77rba9wy5XDAjGMAeiBk9POV6luDgkkmc4aBLIsspNtepT2u9MUadQe/utDVndtCNX6RduRyB5eM3pFstzfJLj9TH4i9pRxx/M3w+nmVX18R09bW99p7wil2Q1bCygZOGXxmlLT5JbKTXpxs5uOswwc9qLrnwo2+H6ldRTXZjC2oDtPPGRzB8/GeWcXjm4+h9DDkjnxKVcJIyx2bNeRp9VfRUxJ7pdrKueuzIys7vVbVOcU36+55Ph7hax5JRXpw7GtwzQLp6xWrO4BJLWMXZmJyST7ZwyZHOW0+x7MGFYobKbfzOTX8F3W+6KLn015UI7KqulyDO1ba2HpYLHBBDDOM45TB2DQcGKW+6L7n1N4UojMqolKHG5aq1HLO0ZYkscYzjlAOri/Dk1VL02bgrbSGQ7WR1YMjofBlZVYHzAgGLxPsvbrKLNNqtddbTZW9ZWuqqksSuA9jKPSIPpYG1SeoI5QD0L6dWrNbDchQoQfFSMEfRAMG3s1a1J0ra69tKymsqyVm40nkazqMZxt9Hdjfj9bPOAehRAoAAwAAAB4AdIAuovWtHsc7UrVnZuuFUZJ5eoQCarA6qynKsAwPmCMiAPACAEAIAQCjXauuiqy61glVSNY7nJCooyx5c+QBgFwOYBMAIBm8Y4SupCZZq3rbcliHDI3q9XqnXDmePlyfNHl1OljnSt01xT9DPs7PX2jZdrrbKj1Ra0rLDyLDnid1qYR4wgkzyy0GXItnJlbXpwN3T0rWqog2ogCgDwAGBPI5OTuR9GEFCKjHkh7HCgseQUEk+QHWQ2JpdQlqJZWd1diK6tzG5GGQefqIgFsAIAQAgBACAEAze0v6FrP3XUfy2gF/CP0ej9jV/AIB1wAgBACAEAwO3//APK4l+4az+S0A3a/gj2CANACAEAIAQDn4h/Q2/s7P4TAOLsn+gaH9z0v8pYBqwDl0XEar2uWtix09ppsyrLtsCq2Bkc+TrzGRzgHVACAEAIAQDN7S/oWs/ddR/LaAX8J/R6P2NX8AgGfZ2jUsy0abVawVua7LNOtYRHU4Zd1roLCDyITdggg8xiAaHDeIV6lBZUSVyykMpRkdThkdGAKsD1BEA5+J8aSh1qWq7U3spcU6dVLBAcbmZ2VEGeQ3MM4OM4OAJ4TxhNSbE2WU3U7O8ovULZWHBKt6JKspw2GUkZVhnIMAt4rxWrSqrWlsu4rRK0ayy2w5IREUEscAn1AEnABMA8r204+G4bxCu7TanSNbotYtZ1C17bW7lsKHqd1Vj4KxBPgDAPaVn0R7BAMe3tIpZ10+m1WsFTmux9OtYRHX4S77XQOVPIhN2CCDzBEA0OG8Qr1Kd5USRkqQylGRxyZHRgCrDyIgHBxLtLTRf7l2XXao1JatFKBmsRi4yCxCgDuzlmIUblGcsAQNPR6g2VrY1b0lhk127d6eptrFc+wkQDH0/aquzu3Gn1Xua5kSvWd0ppsLsFQgKxsCEkYdkC8wc45wDX1/wDQ2/s7P4TAPL9mu0QGi0Yp02r1SV6XTo92nSs1qy1LuALupswcg92GwQR1BEA9RoNbXqK0uqbfXYoZWwRkesHmD4EHmCIBXoOI13teqZzpru4fIx+U7tLOXmNtqwDl4l2ho09vcN3jXFK3Wqqs2NZvZ1AQDqfybEnooGSQIAmk7Qo1iVXUajR22lhWupWvFpAyVWyp3TdgE7SwbAJxyMA2YAQAgGb2l/QtZ+66j+W0AbRBjpKwhw506bT5N3Yx98A812K02sbh+kFWs06KlFdTI2hLPXag22JYe/HphwwPrzANrgHD3qt1dj6iu97rKi61Vd0K7UrVfSG9vSKd11xyVYBS9+p1Gr1FFVyaarSrSGYVC2217FLAjd6KVgYHQknd028wOTg9TJxbUq+oOoccP0eSUrQqO/1GAQgHmTz8/XAOviLBeKaJrOSPptZVUSfR90FqmK/3zWj49SPAOf8A0nW1LwnX99gq2mtRQeZa0qe7wPPdg+rGfCAejYMa/ROG2YB8mxy++AeO7EabWtw/SCvWadO7pSp0bRF2rvQbbUsbvhlw4YE4GTkwDc4Bw9qrtXY+prve56e8WqkVCu1KwMsN7HeUNXXwVYBRplB4xqjgZHDtCAfIG/VZ/hH0CAb19qojO5CoiszE9AoGST6sQDyd9V/DNK1+kvTUaDTUm4aW8DK6VF3bdPqVxgBQdocPnkNwHMAem1ThqHYZw1TEZ5cipMA4ex1QTh2gVRhRotKAP/iWAc3YYfm1w8BxHiw9g93XwBeyX9Pxf/eZ/wCS0kArNtS8cw+Bc/DKxUxH6ovtNig+Zwhx4hCfAwC3tyy+5VTrdbqdItCjmx1AvRlKj+yFLE+Cqx6QD0QgBACAV6ihbEatxuR1ZGU+KsMEfQYBNVQVQqjCqAoHkAMAQDL1nZrS2u1hW2ux+btptTfpDacAZs7l13nAAy2eQgHbw/h9WnTu6a1rTLNtUYyzHLMT1LE8yTzMA5uJ8B0+pYWWK4sC7e9pvt01mzJO02UsrFcknBOOcAfh3BNNpmL01BHZAjPuZmdQSRvZiSxyx9I5PrgF+v0FWoQ13VrbWSDtcZGQcgjyIIBBHMEQDMr7JaIBg1dlwet6j7p1N+qK1uu11RrnYoCpwduMiAbYGBiAZOt7NaW52sK212WYLvptTfpDaQMA2Gh13nAAy2eQgHbw7h9OmTu6a1rTJbCjqxOWZj1ZieZJ5mAOujrFrXBR3rolTP4lELMq/MXf60AuIgGGOyGhz/RPsDBu4GovGnznP6Lv7rrzxtxANt0DAqeYIII8wesATTadKkStBtrrRUVR+qijAH0AQBdHo66VK1qEVnstIGedljl3b52Zj88ANNo66jayKFN1ne2Efr2bVTcfXtRB80AwNVoKtTxK+u5BYnuDRtg8sMNRqCrKRzVh4EYIgGjw7s7ptO/eojvbgqLdRfdqrEU4yqPc7MinAyAQDiAasAIAQAgBACAEAIAQAgBACAEAIAQAgBACAEAIAQCgaOsWm/b+VatKi2TzRWZlGOnV2+mAXwAgBACAEAIAQAgBACAEAIAQAgBACAEAIAQAgBACAEAIAQAgBAFzBLDMcRaDMcRaDMDaQboG0gzJxG0gzFMWgzHEWgzHEWgzHEWgzHEWgzHEWgzHEWgzHEWgzHEWgzHEWgzFMWjh49cU0upZWKsunvZWBwQwrYgg+eZeI2l6nwTsv/pw12n2pra01tfL0xim4D2gbW+cA+uCn13sv/pH4ZxHatWoFVzf+hqMVWZ8hk7X/wDaTAPWZimTaQZjiLQZgWj4ELn+M31jP0qxx9Efhnln6sdbW+M31jNLHD0Rl5Z9T+44tb4zfWM1u4+hnez6mOLW+M31jG7h6GXln1P7ji1vjN9YzSxw9EZeWfU/uN3rfGb6xl3cPRE3s+p/ckWt8ZvrGXdw9ETez6n9xu8b4zfWMbuHoib3J1P7h3jfGb6xjdw9EN7k6n9w7xvjN9Yxu4eiG9ydT+4d43xm+sY3cPRDe5Op/cO8b4zfWMbuHohvcnU/uHeN8ZvrGN3D0Q3uTqf3DvG+M31jG7h6Ib3J1P7h3jfGb6xjdw9EN7k6n9wNjfGb6xjdw9EN7k6n9yDY3xm+sY3cPRDez6n9yjWOxrsGWOUcYyefomcs2KOxKkuTPTpc01mjcnzXmfOeGdi9Rbg24oT+16TfVH+ZnxsOgyT58EfqNR+LYMXCP+pnq+Hdl9LRg7O9f41uG+heg+ifRxaHHDj/AGfD1H4tny8E6X8GybW+M31jPQ8cPRHg3s+p/cRrW+M31jJu4+iNLLPqf3Kzc/xm+sZHjj6G1ln6srWaRhi1ahSCefJ9ngee7b4Hlz85hZLVnaWnaaXqrLE1ALOvPKdeY8gemc+M0sitr0MPA1BS9R7NQFCtgkN5Y5DaW55PkDDypJP1JDTSlKUfQv39ccyBnAxk/TOu1w4HFY3tUxBqhis4I73oCVH08/X4ZmN7y/k6eG4y4/lLFuyzLg5TB8BuyPDn802snF/wY3L2Yyv8wg1gxUcEd9jAJUYyM8+f3CTe8v5NeGdySf5SxdQC5TByDtzywTtVsDnnowl3n+pxMPTtYlk/56DPaAyrg+lnB5YGPDPnDmk0jMcTljc15FbasBXYqwCMF5leZJAyOfTmOuJHlpN1y4HRaa5RinzVjDVL+T5470ZUHyIzz8uoHtIjex4fyZ8NP/V/48xX1QAsJVgKuvTnyB5c/IjriN7SdrkVaa3BJ/mCzVqoUn9YFuq4CjGSTnGOY8ZHlpJvzNR0spSkl5Dm4b9mDnG7py2+efbymt4tqjluXu9u+BYZ0OJBgosAUzLKhGkNIQzLNIRpDaK2mWaRCwisdVHTAx1xjxzn/GFFVRXOTd2OtYyTgZPInHX2y7Ktsy5yqr4IYUJgLtXC8wNowD7PnjYjVMm+yXd8WXCdEkcrZBqU4yoO3pkdPZ5RsxKsk1dPnzHSsAlgoBPUgYJ9plSSZHOTVXwA1KdoKjC/BGPg+WPKHGPC/IRyzV0+fMkVgEttG49TjmfafmH0RspO/My5zcdm+BJQEgkAsOhxzGfIw4pu2FOSVJ8GBQdCBgnPTqfP/CWk+AU5LimQaV5eivo4xyHo48vLpJsrhw5FWWaunz5kmsEEEAhuoI68sc/mEOKZFOSpryFalSApVSB0BAwPmjYi0aWaadp8WORzz49M+qWkc7dUQZSAYKLAFMyyiNMmkIZDSEaQ2itplmkQsIrK00+FcbubMWzjwLZwcdRjlOaxumrPQ9RHai65Kgs0hKKobbh2blnABDAKPLG4Y8sQ8TcavzsR1UVkcqvhR13170ZfjKwz5HwM7SjcaPLjybE1L+RbdOSyFW2hdvogdQHVsf8A1I+eZljbqnyOkM8UpXG7/wDpZTSVexiQQ+COXMYAGM/NNRg1Nv1MZM0ZY4xS4ofufyivy5KV9Zz/AOf4+crg3KyLLFYnCubKk0z7CrOGO7dzBwRkEg+onPLwzjoJhYpbLVnSWpxvIpKNcKL6qcBMnJQYzk+P/njOkIVVnDJm2nLZVJkuh3owIwqupHPnuKnPzbT9MSi3JNEjOKhKLXF12sqqode9wyguSVbbnbnOM+eMzKxyW1x5nWWeElC1y5iWaRjWibgShPpHd0wwU9c5GRzz1Ey8UnFK+RuOqhGcpJcy0UHve8yCuwLgjmCC3MH17h9E1u3tp2c9/HcvHXG7I0enNYYFt2Wz0x4S4sbhdsmpzxytUqpHROp5iIAGCimQCmRmhGmTQhkKhGkNoraRmkQJEVjrNGCwSmWOJTLHEpkaVEGE0QmCBAJggQAgBACAEFIgEGCkGQopkZUI0yaQhkKhGkNorMhpECQrHWaMFglIOJTA4MpBhKjJImiEiATBAgBAJzAIgBACAEAiCiyFIMjKhDMmkIZDSK2kNIRpDSIEhRxKZHE0ZY4lMscSmWMJUZZMoJEpCcwCcwAgBBAgBBSIAQCJCkQBTMsohkNIQyGkIZlmkI0jNIUQU7q+G6hgGWi9lIBBFLkEeYIHMTG9xrnJHRafK+Ki/sVMhUkMCpHIhhgg+sGdIyUuKdnGUXF01xJWaMMusoZAjMpVbFLKT+soOMj55I5IttLyNTxSik2ufIe+h622upVsA4OOhGQeXqMsJqStGcmKWN7MuYgnQ50PZWykqysrDqrAqR7QZIyUlaLOLi6YLWxBYKxVcZYAkLnpk+GYc0nTfEKDa2q4C5mjAyKWIA5kkADzJ5ATMpUrZqMXJpIa6tkZlYbWUlSD4EciIjJSSaLPG4ScXzQmZoxRGYBY1DhFsKkI5ZVbwJXqPvmFki5OPmdHikoKbXBlU0YCAQZCimQohMhpCmQ0iszLKIZDaFEllPZcXq1xGkOn91d37h0v9AbAu7DZ+Dyz0+6fPxPAnLeVds+vqY53sbu62VyOXtKz9zpF1BJ1gWwvu5uKi35MP6+vXnOulpTk4fl/9nDXbe6gsn5+N/IyCKu6BDP3/eEFMDYKsciD1zmeu57dNcD57WPd2m9q/pRpccP5voP3ez+YZx0/6mT5nq1n6WH5D9rD+dH9lp/5Sy6L9P6v+zP4n+v9F/RjseRnqfI+euZt9sD+faj21/y0nm0T/wCgvr/Z7PxL9zL6f0g4d+g67+/pP42ky/uMf1NYP2eX5xMeez+D59HRw/8Apqf2tX8YnPN+nL5M76f9aHzRfx4/nep/b2/xGY036MfkdNd+4n82cE72eOgBiy0a+sP5hpf22p/6Z48f7mfyR9LN+yx/5Mx8z2WfNojMliiCYKLIUUyGhTBUIZk0IZDQomTR6HtNqWU6MB2Uf6v0hwrlR+t4Znl08YvauubPoayc1sbL/wBq5Fod7OG2NeWbZfUNO7kljnPeKrHmVxzx0yIVRzpQ9ONciNynpG8nk1TfP+Tnetf9XI+BuOtdd2Bnb3QOM+U6xb37X8I4yivCJ+e0/wCizjv6PoP3az+YZNP+pk+ZdZ+lh+Q/a39JP7LT/wApZdF+n9WZ/Ev1vov6MVjynrZ89I9Z2n1umXV3K+jFrgpl/dNqbvya/qryHl80+dpcWR4k1Ol8l6n2NdmwLPJSx2+HG2vIqXU1PoNZ3WnFGH0mcXPbu9M4+F0xz6ecrjKOohtyvmY28ctJk2IbPFednNwnT+66LNOoX3RWy3VnGCyEhbFJ8hkNOmebw5Fk8nwZz0uJajC8X+5O18vMjXPX7sqrqAFdFlNIIHwyjAM58yWzz9kY09xKUubtjK4+KjGPKLSNS/Ws3EH0rUVGqzUMjVGpdzKx527/AIWcHdnPSeeONLTrIpO0vXseyeWUtW8Litlv072Z/ANFU2o1AYhl09d7pvUurFGAVio5sADnA6zvqMs91Gubqzy6PBjeeafKKbX0H4lfRZp7N19V16shrarStQQCfSRiFCkY5jPPlM4lOOVUmk+duzWoljnhblJN+VKvoc2rP+z9L+31P/TOuPhqJ/JHLKv+yh/kzu0JW6mvT1Gqq41MDRqNOPy7nJ7xLsZBx09k807jNzlxV80+X8UerDU8axwpOuTXP+UzzG6fT/k+JRGYApMhoUmCikyFEYyGkIZk0hRIaNqjtNrUVUXUMERQqjZWcKBgDms4PTYpO2j0rW5kklI5ddxK/UENda9hAwNxGF9ijkPmnXHihD8qOGbPky/ndie6n7sVbvyYc2BcDG8jBOevSbUEpbXmc3klsbHkNdqndUVm3LUpVBy9FSckfTLHHFNteYnklJJPy5E6rVPa2+xizYVckAclGAOXqEsIKCpGcmSWR3IrzNHMu1eqe12ssYu7YyxAGcAAdPUBMwgoRpcjeScsktqT4k16t1R6wxCWFSy8vSKnK+vlmHjjKSk+aCySUHBcmafAbRSt+qzhqkNdQzzN1no5x4hV3E/NPPqVtuONefP6Hr0b3UZ5m+KVL5syK7CpDA4ZSGB8iOYM9LSao8Sk1KzSbtDqyrA3t6W7JwobB6gOBkDn0BnnWkxJ8j1vXZ2mtrscGm1D1Mr1sUdTkMpwRO84KaqR5ceSeOW1F0zq1vGL7l2WWZQHO1VVAW8yFAyfbOePBDG7R2y6nLljsyfD5HK+qcotZYmtCzKuByLdT5+E6bEVJy8zk8knBQfJHZTx3UogrW5goG0eipZV8lcjcB7DOUtNjlLao9ENZmjDZT4GbmdzyEZgEEwWhSZC0KTIUUyGhDMmkKDBRgZSDAykGBgy0NmUhOZSUTmBROYJQZlFBmQBmAG6BQZlFBugUGZBQZgURugtEZhsURmQpBMFoUmQopMhRSZDQsgJBlAwMEJzKiUMDKSicwiUGZRROZCBmUBmAGYAZgBmAGYAZgBmLFBmQtEboFEZgtEEwUUmQtEEyFFJgosgGghMoJgEiCDCVECUgQAzAJzADMAMwAzADMAgmAGYAQAgpEjAshQgpBgCmQp//9k="/>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8" name="Picture 10" descr="http://c299245.r45.cf1.rackcdn.com/catalog/product/cache/7/image/9df78eab33525d08d6e5fb8d27136e95/9/7/9780310495956.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7057" y="3285651"/>
            <a:ext cx="2069010" cy="3111293"/>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64475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89791" y="228600"/>
            <a:ext cx="2200890" cy="3953856"/>
          </a:xfrm>
        </p:spPr>
        <p:txBody>
          <a:bodyPr>
            <a:normAutofit fontScale="90000"/>
          </a:bodyPr>
          <a:lstStyle/>
          <a:p>
            <a:r>
              <a:rPr lang="en-US" dirty="0" smtClean="0"/>
              <a:t>Would a management class really help this?</a:t>
            </a:r>
            <a:endParaRPr lang="en-US" dirty="0"/>
          </a:p>
        </p:txBody>
      </p:sp>
      <p:sp>
        <p:nvSpPr>
          <p:cNvPr id="3" name="Content Placeholder 2"/>
          <p:cNvSpPr>
            <a:spLocks noGrp="1"/>
          </p:cNvSpPr>
          <p:nvPr>
            <p:ph sz="quarter" idx="1"/>
          </p:nvPr>
        </p:nvSpPr>
        <p:spPr>
          <a:xfrm>
            <a:off x="2136649" y="5294923"/>
            <a:ext cx="1712429" cy="801076"/>
          </a:xfrm>
        </p:spPr>
        <p:txBody>
          <a:bodyPr>
            <a:normAutofit fontScale="47500" lnSpcReduction="20000"/>
          </a:bodyPr>
          <a:lstStyle/>
          <a:p>
            <a:endParaRPr lang="en-US" dirty="0"/>
          </a:p>
          <a:p>
            <a:pPr marL="0" indent="0">
              <a:buNone/>
            </a:pPr>
            <a:r>
              <a:rPr lang="en-US" i="1" dirty="0" smtClean="0"/>
              <a:t>Harvard </a:t>
            </a:r>
            <a:r>
              <a:rPr lang="en-US" i="1" dirty="0"/>
              <a:t>Business Review</a:t>
            </a:r>
            <a:r>
              <a:rPr lang="en-US" dirty="0"/>
              <a:t> January–February </a:t>
            </a:r>
            <a:r>
              <a:rPr lang="en-US" dirty="0" smtClean="0"/>
              <a:t>2014 p. 84</a:t>
            </a:r>
            <a:endParaRPr lang="en-US" dirty="0"/>
          </a:p>
          <a:p>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4190682" y="228601"/>
            <a:ext cx="5604193" cy="6416993"/>
          </a:xfrm>
          <a:prstGeom prst="rect">
            <a:avLst/>
          </a:prstGeom>
          <a:noFill/>
          <a:ln>
            <a:noFill/>
          </a:ln>
        </p:spPr>
      </p:pic>
      <p:sp>
        <p:nvSpPr>
          <p:cNvPr id="5" name="Rectangular Callout 4"/>
          <p:cNvSpPr/>
          <p:nvPr/>
        </p:nvSpPr>
        <p:spPr>
          <a:xfrm>
            <a:off x="6291385" y="228601"/>
            <a:ext cx="4220307" cy="621323"/>
          </a:xfrm>
          <a:prstGeom prst="wedgeRectCallout">
            <a:avLst>
              <a:gd name="adj1" fmla="val 14916"/>
              <a:gd name="adj2" fmla="val 107766"/>
            </a:avLst>
          </a:prstGeom>
          <a:solidFill>
            <a:schemeClr val="accent1">
              <a:alpha val="67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t>“I regret not taking management classes.”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648" y="4377843"/>
            <a:ext cx="1321658" cy="721695"/>
          </a:xfrm>
          <a:prstGeom prst="rect">
            <a:avLst/>
          </a:prstGeom>
          <a:ln>
            <a:noFill/>
          </a:ln>
          <a:effectLst>
            <a:outerShdw blurRad="76200" dir="18900000" sy="23000" kx="-1200000" algn="bl" rotWithShape="0">
              <a:prstClr val="black">
                <a:alpha val="20000"/>
              </a:prstClr>
            </a:outerShdw>
          </a:effectLst>
          <a:scene3d>
            <a:camera prst="perspectiveFront" fov="5100000">
              <a:rot lat="0" lon="19499986"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32737767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dy Stanley"/>
          <p:cNvPicPr>
            <a:picLocks noChangeAspect="1" noChangeArrowheads="1"/>
          </p:cNvPicPr>
          <p:nvPr/>
        </p:nvPicPr>
        <p:blipFill rotWithShape="1">
          <a:blip r:embed="rId2">
            <a:extLst>
              <a:ext uri="{28A0092B-C50C-407E-A947-70E740481C1C}">
                <a14:useLocalDpi xmlns:a14="http://schemas.microsoft.com/office/drawing/2010/main" val="0"/>
              </a:ext>
            </a:extLst>
          </a:blip>
          <a:srcRect l="45552" r="9135"/>
          <a:stretch/>
        </p:blipFill>
        <p:spPr bwMode="auto">
          <a:xfrm>
            <a:off x="6887570" y="947420"/>
            <a:ext cx="3452884" cy="511492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346960" y="286605"/>
            <a:ext cx="4441498" cy="1450757"/>
          </a:xfrm>
        </p:spPr>
        <p:txBody>
          <a:bodyPr>
            <a:normAutofit fontScale="90000"/>
          </a:bodyPr>
          <a:lstStyle/>
          <a:p>
            <a:r>
              <a:rPr lang="en-US" dirty="0"/>
              <a:t>But management classes are futile, say some.</a:t>
            </a:r>
          </a:p>
        </p:txBody>
      </p:sp>
      <p:sp>
        <p:nvSpPr>
          <p:cNvPr id="3" name="Content Placeholder 2"/>
          <p:cNvSpPr>
            <a:spLocks noGrp="1"/>
          </p:cNvSpPr>
          <p:nvPr>
            <p:ph idx="1"/>
          </p:nvPr>
        </p:nvSpPr>
        <p:spPr>
          <a:xfrm>
            <a:off x="2346960" y="1845734"/>
            <a:ext cx="4226713" cy="4023360"/>
          </a:xfrm>
        </p:spPr>
        <p:txBody>
          <a:bodyPr>
            <a:normAutofit fontScale="70000" lnSpcReduction="20000"/>
          </a:bodyPr>
          <a:lstStyle/>
          <a:p>
            <a:r>
              <a:rPr lang="en-US" dirty="0" smtClean="0"/>
              <a:t>“Teaching </a:t>
            </a:r>
            <a:r>
              <a:rPr lang="en-US" i="1" dirty="0" smtClean="0"/>
              <a:t>leaders </a:t>
            </a:r>
            <a:r>
              <a:rPr lang="en-US" dirty="0" smtClean="0"/>
              <a:t>will result in better leaders. Teaching leadership to </a:t>
            </a:r>
            <a:r>
              <a:rPr lang="en-US" i="1" dirty="0" smtClean="0"/>
              <a:t>pastors, preachers, and teachers </a:t>
            </a:r>
            <a:r>
              <a:rPr lang="en-US" dirty="0" smtClean="0"/>
              <a:t>results in pastors, preachers, and teachers who’ve taken a leadership course. A leadership course may make them better, but it won’t make them leaders . . . Leadership is a gift. If you have it, Paul would tell you to lead diligently. If you don’t, discover the gifts God has blessed you with and lean into them with all your heart.” </a:t>
            </a:r>
          </a:p>
          <a:p>
            <a:r>
              <a:rPr lang="en-US" dirty="0"/>
              <a:t>Andy Stanley, </a:t>
            </a:r>
            <a:r>
              <a:rPr lang="en-US" i="1" dirty="0"/>
              <a:t>Deep &amp; Wide: Creating Churches Unchurched People Love to Attend</a:t>
            </a:r>
            <a:r>
              <a:rPr lang="en-US" dirty="0"/>
              <a:t> (Grand Rapids, Mich.: Zondervan, 2012</a:t>
            </a:r>
            <a:r>
              <a:rPr lang="en-US" dirty="0" smtClean="0"/>
              <a:t>), 295, 300.</a:t>
            </a:r>
            <a:endParaRPr lang="en-US" dirty="0"/>
          </a:p>
        </p:txBody>
      </p:sp>
      <p:sp>
        <p:nvSpPr>
          <p:cNvPr id="4" name="Slide Number Placeholder 3"/>
          <p:cNvSpPr>
            <a:spLocks noGrp="1"/>
          </p:cNvSpPr>
          <p:nvPr>
            <p:ph type="sldNum" sz="quarter" idx="12"/>
          </p:nvPr>
        </p:nvSpPr>
        <p:spPr/>
        <p:txBody>
          <a:bodyPr>
            <a:normAutofit/>
          </a:bodyPr>
          <a:lstStyle/>
          <a:p>
            <a:pPr>
              <a:defRPr/>
            </a:pPr>
            <a:fld id="{829C3DD3-A0EA-0D49-BE91-A7FB02F57B4B}" type="slidenum">
              <a:rPr lang="en-US" smtClean="0"/>
              <a:pPr>
                <a:defRPr/>
              </a:pPr>
              <a:t>98</a:t>
            </a:fld>
            <a:endParaRPr lang="en-US"/>
          </a:p>
        </p:txBody>
      </p:sp>
      <p:pic>
        <p:nvPicPr>
          <p:cNvPr id="6148" name="Picture 4" descr="http://c299245.r45.cf1.rackcdn.com/catalog/product/cache/7/image/9df78eab33525d08d6e5fb8d27136e95/9/7/9780310494843.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788" y="3889613"/>
            <a:ext cx="1694113" cy="2633335"/>
          </a:xfrm>
          <a:prstGeom prst="rect">
            <a:avLst/>
          </a:prstGeom>
          <a:ln w="38100">
            <a:noFill/>
            <a:miter lim="800000"/>
            <a:headEnd/>
            <a:tailEnd/>
          </a:ln>
          <a:effectLst>
            <a:outerShdw blurRad="184150" dist="241300" dir="11520000" sx="102000" sy="102000" algn="ctr">
              <a:srgbClr val="000000">
                <a:alpha val="18000"/>
              </a:srgbClr>
            </a:outerShdw>
          </a:effectLst>
          <a:scene3d>
            <a:camera prst="perspectiveFront" fov="5100000">
              <a:rot lat="0" lon="2100000" rev="0"/>
            </a:camera>
            <a:lightRig rig="flood" dir="t">
              <a:rot lat="0" lon="0" rev="13800000"/>
            </a:lightRig>
          </a:scene3d>
          <a:sp3d extrusionH="190500" prstMaterial="plastic">
            <a:extrusionClr>
              <a:schemeClr val="tx1"/>
            </a:extrusion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78080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029186" y="5570416"/>
            <a:ext cx="8153400" cy="1135185"/>
          </a:xfrm>
        </p:spPr>
        <p:txBody>
          <a:bodyPr>
            <a:normAutofit/>
          </a:bodyPr>
          <a:lstStyle/>
          <a:p>
            <a:pPr marL="114300" indent="0">
              <a:buNone/>
            </a:pPr>
            <a:r>
              <a:rPr lang="en-US" dirty="0">
                <a:hlinkClick r:id="rId2"/>
              </a:rPr>
              <a:t>http://www.christianitytoday.com/le/2001/spring/rovers-spiritual-</a:t>
            </a:r>
            <a:r>
              <a:rPr lang="en-US" dirty="0" smtClean="0">
                <a:hlinkClick r:id="rId2"/>
              </a:rPr>
              <a:t>gifts.html</a:t>
            </a:r>
            <a:r>
              <a:rPr lang="en-US" dirty="0" smtClean="0"/>
              <a:t> </a:t>
            </a:r>
          </a:p>
        </p:txBody>
      </p:sp>
      <p:pic>
        <p:nvPicPr>
          <p:cNvPr id="4" name="Picture 3"/>
          <p:cNvPicPr>
            <a:picLocks noChangeAspect="1"/>
          </p:cNvPicPr>
          <p:nvPr/>
        </p:nvPicPr>
        <p:blipFill>
          <a:blip r:embed="rId3"/>
          <a:stretch>
            <a:fillRect/>
          </a:stretch>
        </p:blipFill>
        <p:spPr>
          <a:xfrm>
            <a:off x="2794000" y="127001"/>
            <a:ext cx="7874000" cy="5232400"/>
          </a:xfrm>
          <a:prstGeom prst="rect">
            <a:avLst/>
          </a:prstGeom>
        </p:spPr>
      </p:pic>
      <p:sp>
        <p:nvSpPr>
          <p:cNvPr id="2" name="Title 1"/>
          <p:cNvSpPr>
            <a:spLocks noGrp="1"/>
          </p:cNvSpPr>
          <p:nvPr>
            <p:ph type="title"/>
          </p:nvPr>
        </p:nvSpPr>
        <p:spPr>
          <a:xfrm>
            <a:off x="2341801" y="127002"/>
            <a:ext cx="8111276" cy="478693"/>
          </a:xfrm>
        </p:spPr>
        <p:txBody>
          <a:bodyPr>
            <a:normAutofit fontScale="90000"/>
          </a:bodyPr>
          <a:lstStyle/>
          <a:p>
            <a:r>
              <a:rPr lang="en-US" dirty="0" smtClean="0"/>
              <a:t>The idea is: Don’t fight nature</a:t>
            </a:r>
            <a:endParaRPr lang="en-US" dirty="0"/>
          </a:p>
        </p:txBody>
      </p:sp>
    </p:spTree>
    <p:extLst>
      <p:ext uri="{BB962C8B-B14F-4D97-AF65-F5344CB8AC3E}">
        <p14:creationId xmlns:p14="http://schemas.microsoft.com/office/powerpoint/2010/main" val="3318602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362</TotalTime>
  <Words>9742</Words>
  <Application>Microsoft Office PowerPoint</Application>
  <PresentationFormat>Widescreen</PresentationFormat>
  <Paragraphs>527</Paragraphs>
  <Slides>115</Slides>
  <Notes>7</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115</vt:i4>
      </vt:variant>
    </vt:vector>
  </HeadingPairs>
  <TitlesOfParts>
    <vt:vector size="123" baseType="lpstr">
      <vt:lpstr>ＭＳ Ｐゴシック</vt:lpstr>
      <vt:lpstr>ＭＳ Ｐゴシック</vt:lpstr>
      <vt:lpstr>Arial</vt:lpstr>
      <vt:lpstr>Calibri</vt:lpstr>
      <vt:lpstr>Calibri Light</vt:lpstr>
      <vt:lpstr>Gill Sans MT</vt:lpstr>
      <vt:lpstr>Wingdings 3</vt:lpstr>
      <vt:lpstr>Office Theme</vt:lpstr>
      <vt:lpstr>Leading greatly: Leadership as a Christian in any setting</vt:lpstr>
      <vt:lpstr>Course description: Leading greatly: Leadership as a Christian in any setting</vt:lpstr>
      <vt:lpstr>Schedule</vt:lpstr>
      <vt:lpstr>Bio</vt:lpstr>
      <vt:lpstr>Introductions</vt:lpstr>
      <vt:lpstr>The focus of a great leader:</vt:lpstr>
      <vt:lpstr>Text:</vt:lpstr>
      <vt:lpstr>Topics:</vt:lpstr>
      <vt:lpstr>Prayer</vt:lpstr>
      <vt:lpstr>A tale of two bosses: Slide 1 of 3</vt:lpstr>
      <vt:lpstr>A tale of two bosses: Slide 2 of 3</vt:lpstr>
      <vt:lpstr>A tale of two bosses: Slide 3 of 3</vt:lpstr>
      <vt:lpstr>React to this scenario about the two types of leaders </vt:lpstr>
      <vt:lpstr>Reflect on this scenario about the two types of leaders</vt:lpstr>
      <vt:lpstr>Case study</vt:lpstr>
      <vt:lpstr>Mission and People</vt:lpstr>
      <vt:lpstr>The Behavioral approach: task or relationship Behavior</vt:lpstr>
      <vt:lpstr>Utilitarian or Deontological:  Task OR Relationship</vt:lpstr>
      <vt:lpstr>Virtue Ethics reconsidered</vt:lpstr>
      <vt:lpstr>Definition of leadership</vt:lpstr>
      <vt:lpstr>Textbook definition of leadership</vt:lpstr>
      <vt:lpstr>Similar definitions of leadership</vt:lpstr>
      <vt:lpstr>Dwight Eisenhower</vt:lpstr>
      <vt:lpstr>Mission</vt:lpstr>
      <vt:lpstr>PowerPoint Presentation</vt:lpstr>
      <vt:lpstr>Why task(?) is really the same question as Why leadership(?)</vt:lpstr>
      <vt:lpstr>Tasks matter </vt:lpstr>
      <vt:lpstr>There are things worth doing.</vt:lpstr>
      <vt:lpstr>Why was the confessing church needed?</vt:lpstr>
      <vt:lpstr>Dietrich Bonhoeffer on the task of Christians</vt:lpstr>
      <vt:lpstr>God has given a task – a commission</vt:lpstr>
      <vt:lpstr>Dallas Willard on effort</vt:lpstr>
      <vt:lpstr>God’s plan is to use Christians</vt:lpstr>
      <vt:lpstr>What is the task of Christians? </vt:lpstr>
      <vt:lpstr>Pointing to Jesus Christ can take many forms</vt:lpstr>
      <vt:lpstr>People</vt:lpstr>
      <vt:lpstr>People matter</vt:lpstr>
      <vt:lpstr>People matter</vt:lpstr>
      <vt:lpstr>Task-oriented can go very wrong.</vt:lpstr>
      <vt:lpstr>What are the dangers of the task emphasized exclusively?</vt:lpstr>
      <vt:lpstr>“Leadership” or possessed</vt:lpstr>
      <vt:lpstr>Mark 10:42-45</vt:lpstr>
      <vt:lpstr>The servant leadership approach</vt:lpstr>
      <vt:lpstr>Comments on Mark 10:42-45</vt:lpstr>
      <vt:lpstr>Gordon Fee</vt:lpstr>
      <vt:lpstr>Dietrich Bonhoeffer on relationships</vt:lpstr>
      <vt:lpstr>Businesses are not necessarily more disciplined than churches. </vt:lpstr>
      <vt:lpstr>“Niceness” is not just a problem in the church</vt:lpstr>
      <vt:lpstr>Passion for Mission and for People</vt:lpstr>
      <vt:lpstr>Your influence matters</vt:lpstr>
      <vt:lpstr>Sometimes Christians don’t believe they can make a difference. Maybe they can’t but . . . </vt:lpstr>
      <vt:lpstr>John M. Perkins </vt:lpstr>
      <vt:lpstr>Session 2</vt:lpstr>
      <vt:lpstr>Becoming a great leader: Character, Gifting, and Team.</vt:lpstr>
      <vt:lpstr>Relationships</vt:lpstr>
      <vt:lpstr>1 Samuel 25</vt:lpstr>
      <vt:lpstr>1 Sam 25:1-11 (NIV)</vt:lpstr>
      <vt:lpstr>1 Sam 25:12-22</vt:lpstr>
      <vt:lpstr>1 Sam 25:23-35</vt:lpstr>
      <vt:lpstr>1 Sam 25:36-44</vt:lpstr>
      <vt:lpstr>Relationships: McCloskey</vt:lpstr>
      <vt:lpstr>What are the traits of: </vt:lpstr>
      <vt:lpstr>The Trait Approach</vt:lpstr>
      <vt:lpstr>To get a group to achieve a goal, you need </vt:lpstr>
      <vt:lpstr>PowerPoint Presentation</vt:lpstr>
      <vt:lpstr>PowerPoint Presentation</vt:lpstr>
      <vt:lpstr>PowerPoint Presentation</vt:lpstr>
      <vt:lpstr>Yes, leaders tend to have these traits</vt:lpstr>
      <vt:lpstr>PowerPoint Presentation</vt:lpstr>
      <vt:lpstr>We are getting closer now to a more adequate understanding. </vt:lpstr>
      <vt:lpstr>The “three Cs” of team member selection</vt:lpstr>
      <vt:lpstr>Characteristics or “traits” worth pursuing:  1 Timothy 3</vt:lpstr>
      <vt:lpstr>PowerPoint Presentation</vt:lpstr>
      <vt:lpstr>PowerPoint Presentation</vt:lpstr>
      <vt:lpstr>Character</vt:lpstr>
      <vt:lpstr>People become what they practice to be.  </vt:lpstr>
      <vt:lpstr>Little things matter</vt:lpstr>
      <vt:lpstr> So, it is all hard work and practice makes perfect, huh? Not exactly. </vt:lpstr>
      <vt:lpstr>But who again is the true source of our power and privilege? Abigail?</vt:lpstr>
      <vt:lpstr>Robert Clinton on the Phases of a Leader’s Life</vt:lpstr>
      <vt:lpstr>1 Cor 4:7</vt:lpstr>
      <vt:lpstr>Relationships</vt:lpstr>
      <vt:lpstr>Bill, Tom, Malcolm, and Paul (1 of 3)</vt:lpstr>
      <vt:lpstr>Bill, Tom, Malcolm, and Paul (2 of 3)</vt:lpstr>
      <vt:lpstr>Bill, Tom, Malcolm, and Paul (3 of 3)</vt:lpstr>
      <vt:lpstr>People become what they practice to be. </vt:lpstr>
      <vt:lpstr>Little things matter</vt:lpstr>
      <vt:lpstr> So, it is all hard work and practice makes perfect, huh? Not exactly. </vt:lpstr>
      <vt:lpstr>Carl Jung and Personality Types</vt:lpstr>
      <vt:lpstr>Tom Rath</vt:lpstr>
      <vt:lpstr>PowerPoint Presentation</vt:lpstr>
      <vt:lpstr>What does it mean to be gifted for leadership?</vt:lpstr>
      <vt:lpstr>Born leaders. Gifted to lead.</vt:lpstr>
      <vt:lpstr>Receive and utilize the gifts you have been given.</vt:lpstr>
      <vt:lpstr>PowerPoint Presentation</vt:lpstr>
      <vt:lpstr>Leaders have a gift.</vt:lpstr>
      <vt:lpstr>Would a management class really help this?</vt:lpstr>
      <vt:lpstr>But management classes are futile, say some.</vt:lpstr>
      <vt:lpstr>The idea is: Don’t fight nature</vt:lpstr>
      <vt:lpstr>Developing leaders</vt:lpstr>
      <vt:lpstr>Develop what you don’t have – 1 Cor 12</vt:lpstr>
      <vt:lpstr>Develop the gift you have been given</vt:lpstr>
      <vt:lpstr>Neither determinism nor fairness</vt:lpstr>
      <vt:lpstr>Take what you have been given and utilize them</vt:lpstr>
      <vt:lpstr>Responses to Hybels and Stanley</vt:lpstr>
      <vt:lpstr>Bill George’s authentic leadership approach</vt:lpstr>
      <vt:lpstr>Robert Terry’s authentic leadership approach</vt:lpstr>
      <vt:lpstr>Carl Jung and Personality Types</vt:lpstr>
      <vt:lpstr>Daniel Goleman: Great leaders have high Emotional Intelligence</vt:lpstr>
      <vt:lpstr>Pete Scazzero on the leader’s emotional health</vt:lpstr>
      <vt:lpstr>Gifts</vt:lpstr>
      <vt:lpstr>Finding career direction</vt:lpstr>
      <vt:lpstr>Conclusion on gifts</vt:lpstr>
      <vt:lpstr>Next time</vt:lpstr>
      <vt:lpstr>The approach of a great leader: Innovation, Discipline, and Results.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Leading greatly: Leadership as a Christian in any setting</dc:title>
  <dc:creator>Andrew Rowell</dc:creator>
  <cp:lastModifiedBy>Andy Rowell</cp:lastModifiedBy>
  <cp:revision>78</cp:revision>
  <dcterms:created xsi:type="dcterms:W3CDTF">2015-10-31T20:30:36Z</dcterms:created>
  <dcterms:modified xsi:type="dcterms:W3CDTF">2015-11-08T05:39:57Z</dcterms:modified>
</cp:coreProperties>
</file>