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89" r:id="rId4"/>
    <p:sldId id="291" r:id="rId5"/>
    <p:sldId id="292" r:id="rId6"/>
    <p:sldId id="293" r:id="rId7"/>
    <p:sldId id="272" r:id="rId8"/>
    <p:sldId id="273" r:id="rId9"/>
    <p:sldId id="276" r:id="rId10"/>
    <p:sldId id="277" r:id="rId11"/>
    <p:sldId id="294" r:id="rId12"/>
    <p:sldId id="281" r:id="rId13"/>
    <p:sldId id="285" r:id="rId14"/>
    <p:sldId id="259" r:id="rId15"/>
    <p:sldId id="297" r:id="rId16"/>
    <p:sldId id="298" r:id="rId17"/>
    <p:sldId id="268" r:id="rId18"/>
    <p:sldId id="269" r:id="rId19"/>
    <p:sldId id="271" r:id="rId20"/>
    <p:sldId id="264" r:id="rId21"/>
    <p:sldId id="296" r:id="rId22"/>
    <p:sldId id="299" r:id="rId23"/>
    <p:sldId id="304" r:id="rId24"/>
    <p:sldId id="300" r:id="rId25"/>
    <p:sldId id="303" r:id="rId26"/>
    <p:sldId id="30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615" autoAdjust="0"/>
  </p:normalViewPr>
  <p:slideViewPr>
    <p:cSldViewPr snapToGrid="0" snapToObjects="1">
      <p:cViewPr varScale="1">
        <p:scale>
          <a:sx n="92" d="100"/>
          <a:sy n="92" d="100"/>
        </p:scale>
        <p:origin x="-15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1384D-A7DB-2B46-A14B-1E13A63DC1C4}" type="datetimeFigureOut">
              <a:rPr lang="en-US" smtClean="0"/>
              <a:t>10/10/14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2BB2B-56F8-4A46-B9A3-758B51D86BF2}" type="slidenum">
              <a:rPr lang="en-US" smtClean="0"/>
              <a:t>‹#›</a:t>
            </a:fld>
            <a:endParaRPr lang="en-US"/>
          </a:p>
        </p:txBody>
      </p:sp>
    </p:spTree>
    <p:extLst>
      <p:ext uri="{BB962C8B-B14F-4D97-AF65-F5344CB8AC3E}">
        <p14:creationId xmlns:p14="http://schemas.microsoft.com/office/powerpoint/2010/main" val="6103714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This is chapter eleven entitled “The Visible Church-Community” from </a:t>
            </a:r>
            <a:r>
              <a:rPr lang="en-US" sz="1200" kern="1200" dirty="0" err="1" smtClean="0">
                <a:solidFill>
                  <a:schemeClr val="tx1"/>
                </a:solidFill>
                <a:effectLst/>
                <a:latin typeface="+mn-lt"/>
                <a:ea typeface="ＭＳ Ｐゴシック" charset="0"/>
                <a:cs typeface="ＭＳ Ｐゴシック" charset="0"/>
              </a:rPr>
              <a:t>Bonhoeffer’s</a:t>
            </a:r>
            <a:r>
              <a:rPr lang="en-US" sz="1200" kern="1200" dirty="0" smtClean="0">
                <a:solidFill>
                  <a:schemeClr val="tx1"/>
                </a:solidFill>
                <a:effectLst/>
                <a:latin typeface="+mn-lt"/>
                <a:ea typeface="ＭＳ Ｐゴシック" charset="0"/>
                <a:cs typeface="ＭＳ Ｐゴシック" charset="0"/>
              </a:rPr>
              <a:t> </a:t>
            </a:r>
            <a:r>
              <a:rPr lang="en-US" sz="1200" i="1" kern="1200" dirty="0" smtClean="0">
                <a:solidFill>
                  <a:schemeClr val="tx1"/>
                </a:solidFill>
                <a:effectLst/>
                <a:latin typeface="+mn-lt"/>
                <a:ea typeface="ＭＳ Ｐゴシック" charset="0"/>
                <a:cs typeface="ＭＳ Ｐゴシック" charset="0"/>
              </a:rPr>
              <a:t>Discipleship</a:t>
            </a:r>
            <a:r>
              <a:rPr lang="en-US" sz="1200" kern="1200" dirty="0" smtClean="0">
                <a:solidFill>
                  <a:schemeClr val="tx1"/>
                </a:solidFill>
                <a:effectLst/>
                <a:latin typeface="+mn-lt"/>
                <a:ea typeface="ＭＳ Ｐゴシック" charset="0"/>
                <a:cs typeface="ＭＳ Ｐゴシック" charset="0"/>
              </a:rPr>
              <a:t>—written in German in 1935-1936 and published in 1937 at the height of Hitler’s power and translated into English here. </a:t>
            </a:r>
            <a:r>
              <a:rPr lang="en-US" sz="1200" kern="1200" dirty="0" err="1" smtClean="0">
                <a:solidFill>
                  <a:schemeClr val="tx1"/>
                </a:solidFill>
                <a:effectLst/>
                <a:latin typeface="+mn-lt"/>
                <a:ea typeface="ＭＳ Ｐゴシック" charset="0"/>
                <a:cs typeface="ＭＳ Ｐゴシック" charset="0"/>
              </a:rPr>
              <a:t>Bonhoeffer</a:t>
            </a:r>
            <a:r>
              <a:rPr lang="en-US" sz="1200" kern="1200" dirty="0" smtClean="0">
                <a:solidFill>
                  <a:schemeClr val="tx1"/>
                </a:solidFill>
                <a:effectLst/>
                <a:latin typeface="+mn-lt"/>
                <a:ea typeface="ＭＳ Ｐゴシック" charset="0"/>
                <a:cs typeface="ＭＳ Ｐゴシック" charset="0"/>
              </a:rPr>
              <a:t> was executed by order of Hitler in 1945. You are welcome to read the chapter in your own version of </a:t>
            </a:r>
            <a:r>
              <a:rPr lang="en-US" sz="1200" i="1" kern="1200" dirty="0" smtClean="0">
                <a:solidFill>
                  <a:schemeClr val="tx1"/>
                </a:solidFill>
                <a:effectLst/>
                <a:latin typeface="+mn-lt"/>
                <a:ea typeface="ＭＳ Ｐゴシック" charset="0"/>
                <a:cs typeface="ＭＳ Ｐゴシック" charset="0"/>
              </a:rPr>
              <a:t>Cost of Discipleship: </a:t>
            </a:r>
            <a:r>
              <a:rPr lang="en-US" sz="1200" kern="1200" dirty="0" smtClean="0">
                <a:solidFill>
                  <a:schemeClr val="tx1"/>
                </a:solidFill>
                <a:effectLst/>
                <a:latin typeface="+mn-lt"/>
                <a:ea typeface="ＭＳ Ｐゴシック" charset="0"/>
                <a:cs typeface="ＭＳ Ｐゴシック" charset="0"/>
              </a:rPr>
              <a:t>it may be chapter 30 and entitled “The Visible Community.” </a:t>
            </a:r>
            <a:r>
              <a:rPr lang="en-US" sz="1200" kern="1200" dirty="0" err="1" smtClean="0">
                <a:solidFill>
                  <a:schemeClr val="tx1"/>
                </a:solidFill>
                <a:effectLst/>
                <a:latin typeface="+mn-lt"/>
                <a:ea typeface="ＭＳ Ｐゴシック" charset="0"/>
                <a:cs typeface="ＭＳ Ｐゴシック" charset="0"/>
              </a:rPr>
              <a:t>Bonhoeffer</a:t>
            </a:r>
            <a:r>
              <a:rPr lang="en-US" sz="1200" kern="1200" dirty="0" smtClean="0">
                <a:solidFill>
                  <a:schemeClr val="tx1"/>
                </a:solidFill>
                <a:effectLst/>
                <a:latin typeface="+mn-lt"/>
                <a:ea typeface="ＭＳ Ｐゴシック" charset="0"/>
                <a:cs typeface="ＭＳ Ｐゴシック" charset="0"/>
              </a:rPr>
              <a:t> is </a:t>
            </a:r>
            <a:r>
              <a:rPr lang="en-US" sz="1200" kern="1200" dirty="0" err="1" smtClean="0">
                <a:solidFill>
                  <a:schemeClr val="tx1"/>
                </a:solidFill>
                <a:effectLst/>
                <a:latin typeface="+mn-lt"/>
                <a:ea typeface="ＭＳ Ｐゴシック" charset="0"/>
                <a:cs typeface="ＭＳ Ｐゴシック" charset="0"/>
              </a:rPr>
              <a:t>concious</a:t>
            </a:r>
            <a:r>
              <a:rPr lang="en-US" sz="1200" kern="1200" dirty="0" smtClean="0">
                <a:solidFill>
                  <a:schemeClr val="tx1"/>
                </a:solidFill>
                <a:effectLst/>
                <a:latin typeface="+mn-lt"/>
                <a:ea typeface="ＭＳ Ｐゴシック" charset="0"/>
                <a:cs typeface="ＭＳ Ｐゴシック" charset="0"/>
              </a:rPr>
              <a:t> of evil leadership and the importance of Christians to boldly follow Jesus—which involves leadership. When </a:t>
            </a:r>
            <a:r>
              <a:rPr lang="en-US" sz="1200" kern="1200" dirty="0" err="1" smtClean="0">
                <a:solidFill>
                  <a:schemeClr val="tx1"/>
                </a:solidFill>
                <a:effectLst/>
                <a:latin typeface="+mn-lt"/>
                <a:ea typeface="ＭＳ Ｐゴシック" charset="0"/>
                <a:cs typeface="ＭＳ Ｐゴシック" charset="0"/>
              </a:rPr>
              <a:t>Bonhoeffer</a:t>
            </a:r>
            <a:r>
              <a:rPr lang="en-US" sz="1200" kern="1200" dirty="0" smtClean="0">
                <a:solidFill>
                  <a:schemeClr val="tx1"/>
                </a:solidFill>
                <a:effectLst/>
                <a:latin typeface="+mn-lt"/>
                <a:ea typeface="ＭＳ Ｐゴシック" charset="0"/>
                <a:cs typeface="ＭＳ Ｐゴシック" charset="0"/>
              </a:rPr>
              <a:t> says “community” or “church-community” he is talking about a local church or group of Christians (</a:t>
            </a:r>
            <a:r>
              <a:rPr lang="en-US" sz="1200" kern="1200" dirty="0" err="1" smtClean="0">
                <a:solidFill>
                  <a:schemeClr val="tx1"/>
                </a:solidFill>
                <a:effectLst/>
                <a:latin typeface="+mn-lt"/>
                <a:ea typeface="ＭＳ Ｐゴシック" charset="0"/>
                <a:cs typeface="ＭＳ Ｐゴシック" charset="0"/>
              </a:rPr>
              <a:t>Gemeinde</a:t>
            </a:r>
            <a:r>
              <a:rPr lang="en-US" sz="1200" kern="1200" dirty="0" smtClean="0">
                <a:solidFill>
                  <a:schemeClr val="tx1"/>
                </a:solidFill>
                <a:effectLst/>
                <a:latin typeface="+mn-lt"/>
                <a:ea typeface="ＭＳ Ｐゴシック" charset="0"/>
                <a:cs typeface="ＭＳ Ｐゴシック" charset="0"/>
              </a:rPr>
              <a:t>). </a:t>
            </a:r>
            <a:endParaRPr lang="en-US" dirty="0"/>
          </a:p>
        </p:txBody>
      </p:sp>
      <p:sp>
        <p:nvSpPr>
          <p:cNvPr id="4" name="Slide Number Placeholder 3"/>
          <p:cNvSpPr>
            <a:spLocks noGrp="1"/>
          </p:cNvSpPr>
          <p:nvPr>
            <p:ph type="sldNum" sz="quarter" idx="10"/>
          </p:nvPr>
        </p:nvSpPr>
        <p:spPr/>
        <p:txBody>
          <a:bodyPr/>
          <a:lstStyle/>
          <a:p>
            <a:pPr>
              <a:defRPr/>
            </a:pPr>
            <a:fld id="{D28F5E3B-F555-4D4C-8809-08F78D4A57AE}" type="slidenum">
              <a:rPr lang="en-US" smtClean="0"/>
              <a:pPr>
                <a:defRPr/>
              </a:pPr>
              <a:t>21</a:t>
            </a:fld>
            <a:endParaRPr lang="en-US"/>
          </a:p>
        </p:txBody>
      </p:sp>
    </p:spTree>
    <p:extLst>
      <p:ext uri="{BB962C8B-B14F-4D97-AF65-F5344CB8AC3E}">
        <p14:creationId xmlns:p14="http://schemas.microsoft.com/office/powerpoint/2010/main" val="199175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6C98063-49E0-3042-A5EA-8F2D2F328904}" type="datetimeFigureOut">
              <a:rPr lang="en-US" smtClean="0"/>
              <a:t>10/10/14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2B7866B-B4EF-4A40-BEC3-E7D2D729B6B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C98063-49E0-3042-A5EA-8F2D2F328904}"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7866B-B4EF-4A40-BEC3-E7D2D729B6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6C98063-49E0-3042-A5EA-8F2D2F328904}" type="datetimeFigureOut">
              <a:rPr lang="en-US" smtClean="0"/>
              <a:t>10/10/14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2B7866B-B4EF-4A40-BEC3-E7D2D729B6B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6C98063-49E0-3042-A5EA-8F2D2F328904}"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2B7866B-B4EF-4A40-BEC3-E7D2D729B6B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6C98063-49E0-3042-A5EA-8F2D2F328904}" type="datetimeFigureOut">
              <a:rPr lang="en-US" smtClean="0"/>
              <a:t>10/10/14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2B7866B-B4EF-4A40-BEC3-E7D2D729B6B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6C98063-49E0-3042-A5EA-8F2D2F328904}" type="datetimeFigureOut">
              <a:rPr lang="en-US" smtClean="0"/>
              <a:t>10/10/14</a:t>
            </a:fld>
            <a:endParaRPr lang="en-US"/>
          </a:p>
        </p:txBody>
      </p:sp>
      <p:sp>
        <p:nvSpPr>
          <p:cNvPr id="10" name="Slide Number Placeholder 9"/>
          <p:cNvSpPr>
            <a:spLocks noGrp="1"/>
          </p:cNvSpPr>
          <p:nvPr>
            <p:ph type="sldNum" sz="quarter" idx="16"/>
          </p:nvPr>
        </p:nvSpPr>
        <p:spPr/>
        <p:txBody>
          <a:bodyPr rtlCol="0"/>
          <a:lstStyle/>
          <a:p>
            <a:fld id="{42B7866B-B4EF-4A40-BEC3-E7D2D729B6B4}"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6C98063-49E0-3042-A5EA-8F2D2F328904}" type="datetimeFigureOut">
              <a:rPr lang="en-US" smtClean="0"/>
              <a:t>10/10/14</a:t>
            </a:fld>
            <a:endParaRPr lang="en-US"/>
          </a:p>
        </p:txBody>
      </p:sp>
      <p:sp>
        <p:nvSpPr>
          <p:cNvPr id="12" name="Slide Number Placeholder 11"/>
          <p:cNvSpPr>
            <a:spLocks noGrp="1"/>
          </p:cNvSpPr>
          <p:nvPr>
            <p:ph type="sldNum" sz="quarter" idx="16"/>
          </p:nvPr>
        </p:nvSpPr>
        <p:spPr/>
        <p:txBody>
          <a:bodyPr rtlCol="0"/>
          <a:lstStyle/>
          <a:p>
            <a:fld id="{42B7866B-B4EF-4A40-BEC3-E7D2D729B6B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C98063-49E0-3042-A5EA-8F2D2F328904}" type="datetimeFigureOut">
              <a:rPr lang="en-US" smtClean="0"/>
              <a:t>10/10/14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B7866B-B4EF-4A40-BEC3-E7D2D729B6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98063-49E0-3042-A5EA-8F2D2F328904}" type="datetimeFigureOut">
              <a:rPr lang="en-US" smtClean="0"/>
              <a:t>10/10/14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2B7866B-B4EF-4A40-BEC3-E7D2D729B6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6C98063-49E0-3042-A5EA-8F2D2F328904}"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2B7866B-B4EF-4A40-BEC3-E7D2D729B6B4}"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6C98063-49E0-3042-A5EA-8F2D2F328904}" type="datetimeFigureOut">
              <a:rPr lang="en-US" smtClean="0"/>
              <a:t>10/10/14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2B7866B-B4EF-4A40-BEC3-E7D2D729B6B4}"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6C98063-49E0-3042-A5EA-8F2D2F328904}" type="datetimeFigureOut">
              <a:rPr lang="en-US" smtClean="0"/>
              <a:t>10/10/14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2B7866B-B4EF-4A40-BEC3-E7D2D729B6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ooksandculture.com/articles/webexclusives/2010/september/hatefilledhypocrite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dyrowell.net/andy_rowell/2009/06/fourteen-theories-of-church-growth-from-seven-research-team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penhagenconsensus.com/projects/copenhagen-consensus-2008/outcome" TargetMode="Externa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ndyrowell.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c.duke.edu/natcong/Docs/Changing_American_Cong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rdonconwell.com/netcommunity/CSGCResources/ChristianityinitsGlobalContex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witter.com/GabrielRossman/status/446308609232613377" TargetMode="Externa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pewforum.org/2009/04/27/faith-in-flux/"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brewright.blogspot.com/2009/05/graph-of-religious-switching.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ristianitytoday.com/parse/2008/january/reveal-revisited.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dyrowell.net/andy_rowell/2008/11/weekly-usa-church-attendance-the-sociologists-weigh-i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“Theological Issues of the Day” with David Clark, Andy Rowell and Mark Strauss.</a:t>
            </a:r>
            <a:br>
              <a:rPr lang="en-US" dirty="0"/>
            </a:b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Friday, October 10, 2014</a:t>
            </a:r>
          </a:p>
          <a:p>
            <a:r>
              <a:rPr lang="en-US" dirty="0" smtClean="0"/>
              <a:t>1:45 pm</a:t>
            </a:r>
            <a:endParaRPr lang="en-US" dirty="0"/>
          </a:p>
        </p:txBody>
      </p:sp>
    </p:spTree>
    <p:extLst>
      <p:ext uri="{BB962C8B-B14F-4D97-AF65-F5344CB8AC3E}">
        <p14:creationId xmlns:p14="http://schemas.microsoft.com/office/powerpoint/2010/main" val="411157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conclusions of </a:t>
            </a:r>
            <a:r>
              <a:rPr lang="en-US" i="1" dirty="0" err="1" smtClean="0"/>
              <a:t>UnChristian</a:t>
            </a:r>
            <a:r>
              <a:rPr lang="en-US" i="1" dirty="0" smtClean="0"/>
              <a:t> </a:t>
            </a:r>
            <a:r>
              <a:rPr lang="en-US" dirty="0" smtClean="0"/>
              <a:t>are exaggerated</a:t>
            </a:r>
            <a:endParaRPr lang="en-US" dirty="0"/>
          </a:p>
        </p:txBody>
      </p:sp>
      <p:sp>
        <p:nvSpPr>
          <p:cNvPr id="2" name="Content Placeholder 1"/>
          <p:cNvSpPr>
            <a:spLocks noGrp="1"/>
          </p:cNvSpPr>
          <p:nvPr>
            <p:ph sz="quarter" idx="1"/>
          </p:nvPr>
        </p:nvSpPr>
        <p:spPr>
          <a:xfrm>
            <a:off x="612648" y="1600200"/>
            <a:ext cx="8153400" cy="4495800"/>
          </a:xfrm>
          <a:prstGeom prst="rect">
            <a:avLst/>
          </a:prstGeom>
        </p:spPr>
        <p:txBody>
          <a:bodyPr>
            <a:normAutofit fontScale="77500" lnSpcReduction="20000"/>
          </a:bodyPr>
          <a:lstStyle/>
          <a:p>
            <a:pPr marL="0" indent="0">
              <a:buNone/>
            </a:pPr>
            <a:r>
              <a:rPr lang="en-US" dirty="0" smtClean="0"/>
              <a:t>Bradley Wright, “My take on these data is that they certainly should be viewed with caution, and they may even demonstrate a positive view of Christians. If a student turned this in for a class assignment, I would tell him that he has an interesting research question, but he should redo his analysis and presentation.”</a:t>
            </a:r>
          </a:p>
          <a:p>
            <a:pPr marL="0" indent="0">
              <a:buNone/>
            </a:pPr>
            <a:r>
              <a:rPr lang="en-US" dirty="0"/>
              <a:t>Bradley R. Wright, </a:t>
            </a:r>
            <a:r>
              <a:rPr lang="en-US" i="1" dirty="0"/>
              <a:t>Christians Are Hate-Filled Hypocrites . . . And Other Lies You've Been Told : A Sociologist Shatters Myths from the Secular and Christian Media</a:t>
            </a:r>
            <a:r>
              <a:rPr lang="en-US" dirty="0"/>
              <a:t> (Minneapolis, Minn.: Bethany House, 2010</a:t>
            </a:r>
            <a:r>
              <a:rPr lang="en-US" dirty="0" smtClean="0"/>
              <a:t>), 17.</a:t>
            </a:r>
          </a:p>
          <a:p>
            <a:pPr marL="0" indent="0">
              <a:buNone/>
            </a:pPr>
            <a:r>
              <a:rPr lang="en-US" dirty="0" smtClean="0"/>
              <a:t>See also his criticism of the </a:t>
            </a:r>
            <a:r>
              <a:rPr lang="en-US" i="1" dirty="0" err="1" smtClean="0"/>
              <a:t>UnChristian</a:t>
            </a:r>
            <a:r>
              <a:rPr lang="en-US" i="1" dirty="0" smtClean="0"/>
              <a:t> </a:t>
            </a:r>
            <a:r>
              <a:rPr lang="en-US" dirty="0" smtClean="0"/>
              <a:t>by David </a:t>
            </a:r>
            <a:r>
              <a:rPr lang="en-US" dirty="0" err="1" smtClean="0"/>
              <a:t>Kinnaman</a:t>
            </a:r>
            <a:r>
              <a:rPr lang="en-US" dirty="0" smtClean="0"/>
              <a:t> in chapter 8.</a:t>
            </a:r>
          </a:p>
          <a:p>
            <a:pPr marL="0" indent="0">
              <a:buNone/>
            </a:pPr>
            <a:r>
              <a:rPr lang="en-US" dirty="0" smtClean="0"/>
              <a:t>See my review of Wright’s </a:t>
            </a:r>
            <a:r>
              <a:rPr lang="en-US" dirty="0"/>
              <a:t>book: </a:t>
            </a:r>
            <a:r>
              <a:rPr lang="en-US" dirty="0">
                <a:hlinkClick r:id="rId2"/>
              </a:rPr>
              <a:t>http://www.booksandculture.com/articles/webexclusives/2010/september/</a:t>
            </a:r>
            <a:r>
              <a:rPr lang="en-US" dirty="0" smtClean="0">
                <a:hlinkClick r:id="rId2"/>
              </a:rPr>
              <a:t>hatefilledhypocrites.html</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7596723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Fourteen Theories Of Church Growth From Seven Research </a:t>
            </a:r>
            <a:r>
              <a:rPr lang="en-US" dirty="0" smtClean="0"/>
              <a:t>Teams</a:t>
            </a:r>
            <a:endParaRPr lang="en-US" dirty="0"/>
          </a:p>
        </p:txBody>
      </p:sp>
      <p:sp>
        <p:nvSpPr>
          <p:cNvPr id="4" name="Content Placeholder 3"/>
          <p:cNvSpPr>
            <a:spLocks noGrp="1"/>
          </p:cNvSpPr>
          <p:nvPr>
            <p:ph sz="quarter" idx="1"/>
          </p:nvPr>
        </p:nvSpPr>
        <p:spPr/>
        <p:txBody>
          <a:bodyPr>
            <a:normAutofit fontScale="77500" lnSpcReduction="20000"/>
          </a:bodyPr>
          <a:lstStyle/>
          <a:p>
            <a:endParaRPr lang="en-US" dirty="0"/>
          </a:p>
          <a:p>
            <a:r>
              <a:rPr lang="en-US" dirty="0" smtClean="0"/>
              <a:t>Here </a:t>
            </a:r>
            <a:r>
              <a:rPr lang="en-US" dirty="0"/>
              <a:t>is a summary of the 14 factors which I document fully below: (1) witnessing, (2) strictness, (3) high fertility rates, (4) caring for children and youth, (5) high involvement, (6) welcoming new people, (7) leadership, (8) prayer, (9) being a church of 1000+ attendees or under 50 attendees, (10) being located in rural counties, (11) being in rapidly growing zip codes, (12) being in a tradition that is altering worship practices slightly but not too much, (13) churches that offer “intimacy and choice” and (14) attractive worship style, senior pastor, and church reputation</a:t>
            </a:r>
            <a:r>
              <a:rPr lang="en-US" dirty="0" smtClean="0"/>
              <a:t>.</a:t>
            </a:r>
            <a:endParaRPr lang="en-US" dirty="0"/>
          </a:p>
          <a:p>
            <a:r>
              <a:rPr lang="en-US" dirty="0">
                <a:hlinkClick r:id="rId2"/>
              </a:rPr>
              <a:t>http://www.andyrowell.net/andy_rowell/2009/06/fourteen-theories-of-church-growth-from-seven-research-</a:t>
            </a:r>
            <a:r>
              <a:rPr lang="en-US" dirty="0" smtClean="0">
                <a:hlinkClick r:id="rId2"/>
              </a:rPr>
              <a:t>teams.html</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135900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For Christians, statistics are descriptive, not prescriptive. </a:t>
            </a:r>
          </a:p>
        </p:txBody>
      </p:sp>
      <p:sp>
        <p:nvSpPr>
          <p:cNvPr id="2" name="Content Placeholder 1"/>
          <p:cNvSpPr>
            <a:spLocks noGrp="1"/>
          </p:cNvSpPr>
          <p:nvPr>
            <p:ph sz="quarter" idx="1"/>
          </p:nvPr>
        </p:nvSpPr>
        <p:spPr>
          <a:xfrm>
            <a:off x="612648" y="1600200"/>
            <a:ext cx="8153400" cy="4495800"/>
          </a:xfrm>
          <a:prstGeom prst="rect">
            <a:avLst/>
          </a:prstGeom>
        </p:spPr>
        <p:txBody>
          <a:bodyPr>
            <a:noAutofit/>
          </a:bodyPr>
          <a:lstStyle/>
          <a:p>
            <a:r>
              <a:rPr lang="en-US" sz="2000" dirty="0" smtClean="0"/>
              <a:t>While </a:t>
            </a:r>
            <a:r>
              <a:rPr lang="en-US" sz="2000" dirty="0"/>
              <a:t>helpful in the decision-making process, statistics do not tell Christians what they should do. The church deliberating under the Scriptures tells us what to do. A statistic which seems to indicate that a Christian response is inadvisable does not mean a Christian should jettison it. As Karl Barth defiantly said in 1933 after Hitler's party had been elected into power in Germany, "The decisive things which I seek to bring to these problems today is to carry on theology, and only theology, now as previously, and as if nothing had happened." In other words, in the tumult of seemingly discouraging events, Christians need not be dissuaded from doing what they know to be right. </a:t>
            </a:r>
            <a:endParaRPr lang="en-US" sz="2000" dirty="0" smtClean="0"/>
          </a:p>
          <a:p>
            <a:r>
              <a:rPr lang="en-US" sz="2000" dirty="0"/>
              <a:t>Karl Barth, </a:t>
            </a:r>
            <a:r>
              <a:rPr lang="en-US" sz="2000" i="1" dirty="0"/>
              <a:t>Theological Existence to-Day! A Plea for Theological Freedom</a:t>
            </a:r>
            <a:r>
              <a:rPr lang="en-US" sz="2000" dirty="0"/>
              <a:t> (London: </a:t>
            </a:r>
            <a:r>
              <a:rPr lang="en-US" sz="2000" dirty="0" err="1"/>
              <a:t>Hodder</a:t>
            </a:r>
            <a:r>
              <a:rPr lang="en-US" sz="2000" dirty="0"/>
              <a:t> and Stoughton, 1933), 9. </a:t>
            </a:r>
          </a:p>
        </p:txBody>
      </p:sp>
    </p:spTree>
    <p:extLst>
      <p:ext uri="{BB962C8B-B14F-4D97-AF65-F5344CB8AC3E}">
        <p14:creationId xmlns:p14="http://schemas.microsoft.com/office/powerpoint/2010/main" val="1216752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13-14</a:t>
            </a:r>
            <a:endParaRPr lang="en-US" dirty="0"/>
          </a:p>
        </p:txBody>
      </p:sp>
      <p:sp>
        <p:nvSpPr>
          <p:cNvPr id="3" name="Content Placeholder 2"/>
          <p:cNvSpPr>
            <a:spLocks noGrp="1"/>
          </p:cNvSpPr>
          <p:nvPr>
            <p:ph sz="quarter" idx="1"/>
          </p:nvPr>
        </p:nvSpPr>
        <p:spPr/>
        <p:txBody>
          <a:bodyPr/>
          <a:lstStyle/>
          <a:p>
            <a:r>
              <a:rPr lang="en-US" sz="3200" dirty="0"/>
              <a:t>In Numbers 13-14, ten spies reported that the people in the land were so strong that the people of Israel seemed like grasshoppers. Joshua and Caleb saw the same data but insisted the interpretation by the spies was flawed. The minority faith-full report was vindicated.</a:t>
            </a:r>
          </a:p>
          <a:p>
            <a:endParaRPr lang="en-US" dirty="0"/>
          </a:p>
        </p:txBody>
      </p:sp>
    </p:spTree>
    <p:extLst>
      <p:ext uri="{BB962C8B-B14F-4D97-AF65-F5344CB8AC3E}">
        <p14:creationId xmlns:p14="http://schemas.microsoft.com/office/powerpoint/2010/main" val="2518844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latin typeface="+mn-lt"/>
                <a:ea typeface="+mj-ea"/>
                <a:cs typeface="+mj-cs"/>
              </a:rPr>
              <a:t>Dallas Willard</a:t>
            </a:r>
            <a:endParaRPr lang="en-US" dirty="0">
              <a:latin typeface="+mn-lt"/>
              <a:ea typeface="+mj-ea"/>
              <a:cs typeface="+mj-cs"/>
            </a:endParaRPr>
          </a:p>
        </p:txBody>
      </p:sp>
      <p:sp>
        <p:nvSpPr>
          <p:cNvPr id="6" name="Content Placeholder 5"/>
          <p:cNvSpPr>
            <a:spLocks noGrp="1"/>
          </p:cNvSpPr>
          <p:nvPr>
            <p:ph idx="1"/>
          </p:nvPr>
        </p:nvSpPr>
        <p:spPr>
          <a:xfrm>
            <a:off x="685800" y="1600200"/>
            <a:ext cx="7772400" cy="3733800"/>
          </a:xfrm>
        </p:spPr>
        <p:txBody>
          <a:bodyPr rtlCol="0">
            <a:normAutofit/>
          </a:bodyPr>
          <a:lstStyle/>
          <a:p>
            <a:pPr marL="68580" indent="0">
              <a:buNone/>
              <a:defRPr/>
            </a:pPr>
            <a:r>
              <a:rPr lang="en-US" dirty="0" smtClean="0">
                <a:latin typeface="+mn-lt"/>
              </a:rPr>
              <a:t>“Most . . . [have] no clue whether we are flying upside down or right-side up.”</a:t>
            </a:r>
          </a:p>
          <a:p>
            <a:pPr marL="68580" indent="0">
              <a:buNone/>
              <a:defRPr/>
            </a:pPr>
            <a:r>
              <a:rPr lang="en-US" dirty="0" smtClean="0">
                <a:latin typeface="+mn-lt"/>
              </a:rPr>
              <a:t>Dallas </a:t>
            </a:r>
            <a:r>
              <a:rPr lang="en-US" dirty="0">
                <a:latin typeface="+mn-lt"/>
              </a:rPr>
              <a:t>Willard, </a:t>
            </a:r>
            <a:r>
              <a:rPr lang="en-US" i="1" dirty="0">
                <a:latin typeface="+mn-lt"/>
              </a:rPr>
              <a:t>The Divine Conspiracy: Rediscovering Our Hidden Life in God </a:t>
            </a:r>
            <a:r>
              <a:rPr lang="en-US" dirty="0">
                <a:latin typeface="+mn-lt"/>
              </a:rPr>
              <a:t>(San Francisco: </a:t>
            </a:r>
            <a:r>
              <a:rPr lang="en-US" dirty="0" err="1">
                <a:latin typeface="+mn-lt"/>
              </a:rPr>
              <a:t>HarperSanFrancisco</a:t>
            </a:r>
            <a:r>
              <a:rPr lang="en-US" dirty="0">
                <a:latin typeface="+mn-lt"/>
              </a:rPr>
              <a:t>, 1998</a:t>
            </a:r>
            <a:r>
              <a:rPr lang="en-US" dirty="0" smtClean="0">
                <a:latin typeface="+mn-lt"/>
              </a:rPr>
              <a:t>), 2.</a:t>
            </a:r>
            <a:endParaRPr lang="en-US" dirty="0">
              <a:latin typeface="+mn-lt"/>
              <a:ea typeface="+mn-ea"/>
              <a:cs typeface="+mn-cs"/>
            </a:endParaRPr>
          </a:p>
        </p:txBody>
      </p:sp>
      <p:pic>
        <p:nvPicPr>
          <p:cNvPr id="7" name="Picture 6"/>
          <p:cNvPicPr>
            <a:picLocks noChangeAspect="1"/>
          </p:cNvPicPr>
          <p:nvPr/>
        </p:nvPicPr>
        <p:blipFill>
          <a:blip r:embed="rId2"/>
          <a:stretch>
            <a:fillRect/>
          </a:stretch>
        </p:blipFill>
        <p:spPr>
          <a:xfrm>
            <a:off x="779463" y="4179887"/>
            <a:ext cx="2309813" cy="23082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60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lnSpcReduction="10000"/>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9EA91D92-159E-B140-9C8D-7C11A258BAB8}" type="slidenum">
              <a:rPr lang="en-US" sz="1100">
                <a:solidFill>
                  <a:srgbClr val="4D4D4D"/>
                </a:solidFill>
              </a:rPr>
              <a:pPr eaLnBrk="1" fontAlgn="base" hangingPunct="1">
                <a:spcBef>
                  <a:spcPct val="0"/>
                </a:spcBef>
                <a:spcAft>
                  <a:spcPct val="0"/>
                </a:spcAft>
              </a:pPr>
              <a:t>14</a:t>
            </a:fld>
            <a:endParaRPr lang="en-US" sz="1100">
              <a:solidFill>
                <a:srgbClr val="4D4D4D"/>
              </a:solidFill>
            </a:endParaRPr>
          </a:p>
        </p:txBody>
      </p:sp>
      <p:pic>
        <p:nvPicPr>
          <p:cNvPr id="3" name="Picture 2"/>
          <p:cNvPicPr>
            <a:picLocks noChangeAspect="1"/>
          </p:cNvPicPr>
          <p:nvPr/>
        </p:nvPicPr>
        <p:blipFill>
          <a:blip r:embed="rId3"/>
          <a:stretch>
            <a:fillRect/>
          </a:stretch>
        </p:blipFill>
        <p:spPr>
          <a:xfrm>
            <a:off x="6683256" y="3945472"/>
            <a:ext cx="2082792" cy="2777056"/>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tx1"/>
            </a:extrusionClr>
          </a:sp3d>
        </p:spPr>
      </p:pic>
    </p:spTree>
    <p:extLst>
      <p:ext uri="{BB962C8B-B14F-4D97-AF65-F5344CB8AC3E}">
        <p14:creationId xmlns:p14="http://schemas.microsoft.com/office/powerpoint/2010/main" val="12060688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mn-lt"/>
              </a:rPr>
              <a:t>A disquieting suggestion</a:t>
            </a:r>
          </a:p>
        </p:txBody>
      </p:sp>
      <p:sp>
        <p:nvSpPr>
          <p:cNvPr id="38914" name="Content Placeholder 2"/>
          <p:cNvSpPr>
            <a:spLocks noGrp="1"/>
          </p:cNvSpPr>
          <p:nvPr>
            <p:ph idx="1"/>
          </p:nvPr>
        </p:nvSpPr>
        <p:spPr/>
        <p:txBody>
          <a:bodyPr/>
          <a:lstStyle/>
          <a:p>
            <a:pPr eaLnBrk="1" hangingPunct="1"/>
            <a:r>
              <a:rPr lang="en-US">
                <a:latin typeface="+mn-lt"/>
              </a:rPr>
              <a:t>“There seems to be no rational way of securing moral agreement in our culture.”</a:t>
            </a:r>
          </a:p>
          <a:p>
            <a:pPr eaLnBrk="1" hangingPunct="1"/>
            <a:r>
              <a:rPr lang="en-US">
                <a:latin typeface="+mn-lt"/>
              </a:rPr>
              <a:t>Alasdair MacIntyre, </a:t>
            </a:r>
            <a:r>
              <a:rPr lang="en-US" i="1">
                <a:latin typeface="+mn-lt"/>
              </a:rPr>
              <a:t>After Virtue</a:t>
            </a:r>
            <a:r>
              <a:rPr lang="en-US">
                <a:latin typeface="+mn-lt"/>
              </a:rPr>
              <a:t>, 3rd ed. (Notre Dame: University of Notre Dame Press, 2007), 1, 6.</a:t>
            </a:r>
          </a:p>
        </p:txBody>
      </p:sp>
      <p:pic>
        <p:nvPicPr>
          <p:cNvPr id="5" name="Picture 4"/>
          <p:cNvPicPr>
            <a:picLocks noChangeAspect="1"/>
          </p:cNvPicPr>
          <p:nvPr/>
        </p:nvPicPr>
        <p:blipFill>
          <a:blip r:embed="rId2"/>
          <a:stretch>
            <a:fillRect/>
          </a:stretch>
        </p:blipFill>
        <p:spPr>
          <a:xfrm>
            <a:off x="6530179" y="3598585"/>
            <a:ext cx="1880743" cy="2821115"/>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bg1"/>
            </a:extrusionClr>
          </a:sp3d>
        </p:spPr>
      </p:pic>
      <p:pic>
        <p:nvPicPr>
          <p:cNvPr id="6" name="Picture 5"/>
          <p:cNvPicPr>
            <a:picLocks noChangeAspect="1"/>
          </p:cNvPicPr>
          <p:nvPr/>
        </p:nvPicPr>
        <p:blipFill>
          <a:blip r:embed="rId3"/>
          <a:stretch>
            <a:fillRect/>
          </a:stretch>
        </p:blipFill>
        <p:spPr>
          <a:xfrm>
            <a:off x="914400" y="4117975"/>
            <a:ext cx="1706563" cy="17494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288707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a:latin typeface="+mn-lt"/>
              </a:rPr>
              <a:t>Humanity is confused</a:t>
            </a:r>
          </a:p>
        </p:txBody>
      </p:sp>
      <p:sp>
        <p:nvSpPr>
          <p:cNvPr id="36866" name="Content Placeholder 2"/>
          <p:cNvSpPr>
            <a:spLocks noGrp="1"/>
          </p:cNvSpPr>
          <p:nvPr>
            <p:ph idx="1"/>
          </p:nvPr>
        </p:nvSpPr>
        <p:spPr/>
        <p:txBody>
          <a:bodyPr/>
          <a:lstStyle/>
          <a:p>
            <a:pPr eaLnBrk="1" hangingPunct="1"/>
            <a:r>
              <a:rPr lang="en-US" sz="2200">
                <a:latin typeface="+mn-lt"/>
              </a:rPr>
              <a:t>The expression </a:t>
            </a:r>
            <a:r>
              <a:rPr lang="en-US" sz="2200" i="1">
                <a:latin typeface="+mn-lt"/>
              </a:rPr>
              <a:t>hominum confusio</a:t>
            </a:r>
            <a:r>
              <a:rPr lang="en-US" sz="2200">
                <a:latin typeface="+mn-lt"/>
              </a:rPr>
              <a:t> [human confusion] is theologically appropriate because it says neither too little nor too much.</a:t>
            </a:r>
          </a:p>
          <a:p>
            <a:pPr eaLnBrk="1" hangingPunct="1"/>
            <a:endParaRPr lang="en-US" sz="2200">
              <a:latin typeface="+mn-lt"/>
            </a:endParaRPr>
          </a:p>
          <a:p>
            <a:pPr eaLnBrk="1" hangingPunct="1"/>
            <a:r>
              <a:rPr lang="en-US" sz="2200">
                <a:latin typeface="+mn-lt"/>
              </a:rPr>
              <a:t>Karl Barth, </a:t>
            </a:r>
            <a:r>
              <a:rPr lang="en-US" sz="2200" i="1">
                <a:latin typeface="+mn-lt"/>
              </a:rPr>
              <a:t>Church Dogmatics</a:t>
            </a:r>
            <a:r>
              <a:rPr lang="en-US" sz="2200">
                <a:latin typeface="+mn-lt"/>
              </a:rPr>
              <a:t>, 4 vols. in 13 parts vols. (New York: T&amp;T Clark, 1956-1969, 1975, 2009), IV/3.2, 695.</a:t>
            </a:r>
          </a:p>
          <a:p>
            <a:pPr eaLnBrk="1" hangingPunct="1"/>
            <a:endParaRPr lang="en-US">
              <a:latin typeface="+mn-lt"/>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20" r="-1" b="-3344"/>
          <a:stretch/>
        </p:blipFill>
        <p:spPr bwMode="auto">
          <a:xfrm>
            <a:off x="7411881" y="4512439"/>
            <a:ext cx="1383799" cy="2108372"/>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bg1"/>
            </a:extrusionClr>
          </a:sp3d>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44" t="4660" r="4737" b="2993"/>
          <a:stretch/>
        </p:blipFill>
        <p:spPr bwMode="auto">
          <a:xfrm>
            <a:off x="487363" y="4911725"/>
            <a:ext cx="1177925" cy="170973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91454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7188" y="419695"/>
            <a:ext cx="6181576" cy="1339453"/>
          </a:xfrm>
        </p:spPr>
        <p:txBody>
          <a:bodyPr lIns="64291" tIns="32146" rIns="64291" bIns="32146">
            <a:normAutofit/>
          </a:bodyPr>
          <a:lstStyle/>
          <a:p>
            <a:pPr defTabSz="279043">
              <a:defRPr/>
            </a:pPr>
            <a:r>
              <a:rPr lang="en-US" sz="3000" dirty="0" smtClean="0"/>
              <a:t>COPENHAGEN </a:t>
            </a:r>
            <a:r>
              <a:rPr lang="en-US" sz="3000" dirty="0"/>
              <a:t>CONSENSUS 2004 </a:t>
            </a:r>
            <a:endParaRPr lang="en-US" dirty="0" smtClean="0"/>
          </a:p>
        </p:txBody>
      </p:sp>
      <p:sp>
        <p:nvSpPr>
          <p:cNvPr id="16386" name="Rectangle 2"/>
          <p:cNvSpPr>
            <a:spLocks noGrp="1" noChangeArrowheads="1"/>
          </p:cNvSpPr>
          <p:nvPr>
            <p:ph type="body" idx="1"/>
          </p:nvPr>
        </p:nvSpPr>
        <p:spPr>
          <a:xfrm>
            <a:off x="357188" y="1974578"/>
            <a:ext cx="4016127" cy="4190256"/>
          </a:xfrm>
        </p:spPr>
        <p:txBody>
          <a:bodyPr lIns="64291" tIns="32146" rIns="64291" bIns="32146">
            <a:normAutofit lnSpcReduction="10000"/>
          </a:bodyPr>
          <a:lstStyle/>
          <a:p>
            <a:pPr marL="272346" indent="-272346" defTabSz="291321">
              <a:spcBef>
                <a:spcPts val="2039"/>
              </a:spcBef>
              <a:buClr>
                <a:srgbClr val="A1A1A1"/>
              </a:buClr>
              <a:buFontTx/>
              <a:buAutoNum type="arabicPeriod"/>
              <a:defRPr/>
            </a:pPr>
            <a:r>
              <a:rPr lang="en-US" sz="1700"/>
              <a:t>Control of HIV/AIDS </a:t>
            </a:r>
          </a:p>
          <a:p>
            <a:pPr marL="272346" indent="-272346" defTabSz="291321">
              <a:spcBef>
                <a:spcPts val="2039"/>
              </a:spcBef>
              <a:buClr>
                <a:srgbClr val="A1A1A1"/>
              </a:buClr>
              <a:buFontTx/>
              <a:buAutoNum type="arabicPeriod"/>
              <a:defRPr/>
            </a:pPr>
            <a:r>
              <a:rPr lang="en-US" sz="1700"/>
              <a:t>Providing micro nutrients</a:t>
            </a:r>
          </a:p>
          <a:p>
            <a:pPr marL="272346" indent="-272346" defTabSz="291321">
              <a:spcBef>
                <a:spcPts val="2039"/>
              </a:spcBef>
              <a:buClr>
                <a:srgbClr val="A1A1A1"/>
              </a:buClr>
              <a:buFontTx/>
              <a:buAutoNum type="arabicPeriod"/>
              <a:defRPr/>
            </a:pPr>
            <a:r>
              <a:rPr lang="en-US" sz="1700"/>
              <a:t>Trade liberalisation </a:t>
            </a:r>
          </a:p>
          <a:p>
            <a:pPr marL="272346" indent="-272346" defTabSz="291321">
              <a:spcBef>
                <a:spcPts val="2039"/>
              </a:spcBef>
              <a:buClr>
                <a:srgbClr val="A1A1A1"/>
              </a:buClr>
              <a:buFontTx/>
              <a:buAutoNum type="arabicPeriod"/>
              <a:defRPr/>
            </a:pPr>
            <a:r>
              <a:rPr lang="en-US" sz="1700"/>
              <a:t>Control of malaria </a:t>
            </a:r>
          </a:p>
          <a:p>
            <a:pPr marL="272346" indent="-272346" defTabSz="291321">
              <a:spcBef>
                <a:spcPts val="2039"/>
              </a:spcBef>
              <a:buClr>
                <a:srgbClr val="A1A1A1"/>
              </a:buClr>
              <a:buFontTx/>
              <a:buAutoNum type="arabicPeriod"/>
              <a:defRPr/>
            </a:pPr>
            <a:r>
              <a:rPr lang="en-US" sz="1700"/>
              <a:t>Development of new agricultural technologies </a:t>
            </a:r>
          </a:p>
          <a:p>
            <a:pPr marL="272346" indent="-272346" defTabSz="291321">
              <a:spcBef>
                <a:spcPts val="2039"/>
              </a:spcBef>
              <a:buClr>
                <a:srgbClr val="A1A1A1"/>
              </a:buClr>
              <a:buFontTx/>
              <a:buAutoNum type="arabicPeriod"/>
              <a:defRPr/>
            </a:pPr>
            <a:r>
              <a:rPr lang="en-US" sz="1700"/>
              <a:t>Small-Scale water technology for livelihoods </a:t>
            </a:r>
          </a:p>
          <a:p>
            <a:pPr marL="272346" indent="-272346" defTabSz="291321">
              <a:spcBef>
                <a:spcPts val="2039"/>
              </a:spcBef>
              <a:buClr>
                <a:srgbClr val="A1A1A1"/>
              </a:buClr>
              <a:buFontTx/>
              <a:buAutoNum type="arabicPeriod"/>
              <a:defRPr/>
            </a:pPr>
            <a:r>
              <a:rPr lang="en-US" sz="1700"/>
              <a:t>Community-managed water supply and sanitation</a:t>
            </a:r>
            <a:endParaRPr lang="en-US" smtClean="0"/>
          </a:p>
        </p:txBody>
      </p:sp>
      <p:sp>
        <p:nvSpPr>
          <p:cNvPr id="16387" name="AutoShape 3"/>
          <p:cNvSpPr>
            <a:spLocks/>
          </p:cNvSpPr>
          <p:nvPr/>
        </p:nvSpPr>
        <p:spPr bwMode="auto">
          <a:xfrm>
            <a:off x="4553025" y="1942208"/>
            <a:ext cx="4145607" cy="44190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264533" indent="-264533" defTabSz="282392" hangingPunct="0">
              <a:spcBef>
                <a:spcPts val="1969"/>
              </a:spcBef>
              <a:buClr>
                <a:srgbClr val="A1A1A1"/>
              </a:buClr>
              <a:buSzPct val="100000"/>
              <a:buFontTx/>
              <a:buAutoNum type="arabicPeriod" startAt="8"/>
              <a:defRPr/>
            </a:pPr>
            <a:r>
              <a:rPr lang="en-US" sz="1600">
                <a:cs typeface="Gill Sans" charset="0"/>
              </a:rPr>
              <a:t>Research on water productivity in food production </a:t>
            </a:r>
          </a:p>
          <a:p>
            <a:pPr marL="264533" indent="-264533" defTabSz="282392" hangingPunct="0">
              <a:spcBef>
                <a:spcPts val="1969"/>
              </a:spcBef>
              <a:buClr>
                <a:srgbClr val="A1A1A1"/>
              </a:buClr>
              <a:buSzPct val="100000"/>
              <a:buFontTx/>
              <a:buAutoNum type="arabicPeriod" startAt="8"/>
              <a:defRPr/>
            </a:pPr>
            <a:r>
              <a:rPr lang="en-US" sz="1600">
                <a:cs typeface="Gill Sans" charset="0"/>
              </a:rPr>
              <a:t>Lowering the </a:t>
            </a:r>
            <a:r>
              <a:rPr lang="en-US" sz="1700">
                <a:cs typeface="Gill Sans" charset="0"/>
              </a:rPr>
              <a:t>cost</a:t>
            </a:r>
            <a:r>
              <a:rPr lang="en-US" sz="1600">
                <a:cs typeface="Gill Sans" charset="0"/>
              </a:rPr>
              <a:t> of starting a new business </a:t>
            </a:r>
          </a:p>
          <a:p>
            <a:pPr marL="264533" indent="-264533" defTabSz="282392" hangingPunct="0">
              <a:spcBef>
                <a:spcPts val="1969"/>
              </a:spcBef>
              <a:buClr>
                <a:srgbClr val="A1A1A1"/>
              </a:buClr>
              <a:buSzPct val="100000"/>
              <a:buFontTx/>
              <a:buAutoNum type="arabicPeriod" startAt="8"/>
              <a:defRPr/>
            </a:pPr>
            <a:r>
              <a:rPr lang="en-US" sz="1600">
                <a:cs typeface="Gill Sans" charset="0"/>
              </a:rPr>
              <a:t>Lowering barriers to migration for skilled workers </a:t>
            </a:r>
          </a:p>
          <a:p>
            <a:pPr marL="264533" indent="-264533" defTabSz="282392" hangingPunct="0">
              <a:spcBef>
                <a:spcPts val="1969"/>
              </a:spcBef>
              <a:buClr>
                <a:srgbClr val="A1A1A1"/>
              </a:buClr>
              <a:buSzPct val="100000"/>
              <a:buFontTx/>
              <a:buAutoNum type="arabicPeriod" startAt="8"/>
              <a:defRPr/>
            </a:pPr>
            <a:r>
              <a:rPr lang="en-US" sz="1600">
                <a:cs typeface="Gill Sans" charset="0"/>
              </a:rPr>
              <a:t>Improving infant and child nutrition</a:t>
            </a:r>
          </a:p>
          <a:p>
            <a:pPr marL="264533" indent="-264533" defTabSz="282392" hangingPunct="0">
              <a:spcBef>
                <a:spcPts val="1969"/>
              </a:spcBef>
              <a:buClr>
                <a:srgbClr val="A1A1A1"/>
              </a:buClr>
              <a:buSzPct val="100000"/>
              <a:buFontTx/>
              <a:buAutoNum type="arabicPeriod" startAt="8"/>
              <a:defRPr/>
            </a:pPr>
            <a:r>
              <a:rPr lang="en-US" sz="1600">
                <a:cs typeface="Gill Sans" charset="0"/>
              </a:rPr>
              <a:t>Reducing the prevalence of low birth weight</a:t>
            </a:r>
          </a:p>
          <a:p>
            <a:pPr marL="264533" indent="-264533" defTabSz="282392" hangingPunct="0">
              <a:spcBef>
                <a:spcPts val="1969"/>
              </a:spcBef>
              <a:buClr>
                <a:srgbClr val="A1A1A1"/>
              </a:buClr>
              <a:buSzPct val="100000"/>
              <a:buFontTx/>
              <a:buAutoNum type="arabicPeriod" startAt="8"/>
              <a:defRPr/>
            </a:pPr>
            <a:r>
              <a:rPr lang="en-US" sz="1600">
                <a:cs typeface="Gill Sans" charset="0"/>
              </a:rPr>
              <a:t>Scaled-up basic health services</a:t>
            </a:r>
          </a:p>
          <a:p>
            <a:pPr marL="264533" indent="-264533" defTabSz="282392" hangingPunct="0">
              <a:spcBef>
                <a:spcPts val="1969"/>
              </a:spcBef>
              <a:buClr>
                <a:srgbClr val="A1A1A1"/>
              </a:buClr>
              <a:buSzPct val="100000"/>
              <a:buFontTx/>
              <a:buAutoNum type="arabicPeriod" startAt="8"/>
              <a:defRPr/>
            </a:pPr>
            <a:r>
              <a:rPr lang="en-US" sz="1600">
                <a:cs typeface="Gill Sans" charset="0"/>
              </a:rPr>
              <a:t>Guest worker programmes for the unskilled</a:t>
            </a:r>
          </a:p>
          <a:p>
            <a:pPr marL="264533" indent="-264533" defTabSz="282392" hangingPunct="0">
              <a:spcBef>
                <a:spcPts val="1969"/>
              </a:spcBef>
              <a:buClr>
                <a:srgbClr val="A1A1A1"/>
              </a:buClr>
              <a:buSzPct val="100000"/>
              <a:buFontTx/>
              <a:buAutoNum type="arabicPeriod" startAt="8"/>
              <a:defRPr/>
            </a:pPr>
            <a:r>
              <a:rPr lang="en-US" sz="1600">
                <a:cs typeface="Gill Sans" charset="0"/>
              </a:rPr>
              <a:t>Optimal carbon tax</a:t>
            </a:r>
            <a:endParaRPr lang="en-US">
              <a:cs typeface="Gill Sans" charset="0"/>
            </a:endParaRPr>
          </a:p>
        </p:txBody>
      </p:sp>
      <p:sp>
        <p:nvSpPr>
          <p:cNvPr id="16388" name="AutoShape 4"/>
          <p:cNvSpPr>
            <a:spLocks/>
          </p:cNvSpPr>
          <p:nvPr/>
        </p:nvSpPr>
        <p:spPr bwMode="auto">
          <a:xfrm>
            <a:off x="412999" y="6325567"/>
            <a:ext cx="8833693" cy="321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pPr hangingPunct="0">
              <a:lnSpc>
                <a:spcPct val="120000"/>
              </a:lnSpc>
              <a:defRPr/>
            </a:pPr>
            <a:r>
              <a:rPr lang="en-US" sz="1700" dirty="0">
                <a:cs typeface="Gill Sans" charset="0"/>
              </a:rPr>
              <a:t>See also: </a:t>
            </a:r>
            <a:r>
              <a:rPr lang="en-US" sz="1700" u="sng" dirty="0">
                <a:cs typeface="Gill Sans" charset="0"/>
                <a:hlinkClick r:id="rId2"/>
              </a:rPr>
              <a:t>http://www.copenhagenconsensus.com/projects/copenhagen-consensus-2008/outcome</a:t>
            </a:r>
            <a:r>
              <a:rPr lang="en-US" sz="1700" dirty="0">
                <a:cs typeface="Gill Sans" charset="0"/>
              </a:rPr>
              <a:t> </a:t>
            </a:r>
            <a:endParaRPr lang="en-US" dirty="0">
              <a:cs typeface="Gill Sans" charset="0"/>
            </a:endParaRPr>
          </a:p>
        </p:txBody>
      </p:sp>
      <p:pic>
        <p:nvPicPr>
          <p:cNvPr id="16389" name="Picture 5"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5355" y="696516"/>
            <a:ext cx="1965647" cy="775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643528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357188" y="0"/>
            <a:ext cx="6048747" cy="1339453"/>
          </a:xfrm>
        </p:spPr>
        <p:txBody>
          <a:bodyPr lIns="64291" tIns="32146" rIns="64291" bIns="32146">
            <a:normAutofit fontScale="90000"/>
          </a:bodyPr>
          <a:lstStyle/>
          <a:p>
            <a:pPr defTabSz="257836">
              <a:defRPr/>
            </a:pPr>
            <a:r>
              <a:rPr lang="en-US" sz="2800" dirty="0"/>
              <a:t>BUT IT IS VESTIGES OF THE CHRISTIAN FAITH WHICH INTELLECTUALLY FUNDS THIS ACTIVISM.</a:t>
            </a:r>
            <a:endParaRPr lang="en-US" dirty="0" smtClean="0"/>
          </a:p>
        </p:txBody>
      </p:sp>
      <p:sp>
        <p:nvSpPr>
          <p:cNvPr id="17410" name="Rectangle 2"/>
          <p:cNvSpPr>
            <a:spLocks noGrp="1" noChangeArrowheads="1"/>
          </p:cNvSpPr>
          <p:nvPr>
            <p:ph type="body" idx="1"/>
          </p:nvPr>
        </p:nvSpPr>
        <p:spPr>
          <a:xfrm>
            <a:off x="357188" y="2134195"/>
            <a:ext cx="5911453" cy="4027289"/>
          </a:xfrm>
        </p:spPr>
        <p:txBody>
          <a:bodyPr lIns="64291" tIns="32146" rIns="64291" bIns="32146"/>
          <a:lstStyle/>
          <a:p>
            <a:pPr marL="286856" indent="-286856" defTabSz="233280">
              <a:spcBef>
                <a:spcPts val="1617"/>
              </a:spcBef>
              <a:buSzPct val="30000"/>
              <a:buBlip>
                <a:blip r:embed="rId2"/>
              </a:buBlip>
              <a:defRPr/>
            </a:pPr>
            <a:r>
              <a:rPr lang="ja-JP" altLang="en-US" sz="1300" dirty="0"/>
              <a:t>“</a:t>
            </a:r>
            <a:r>
              <a:rPr lang="en-US" sz="1300" dirty="0"/>
              <a:t>Law enforcement,</a:t>
            </a:r>
            <a:r>
              <a:rPr lang="ja-JP" altLang="en-US" sz="1300" dirty="0"/>
              <a:t>”</a:t>
            </a:r>
            <a:r>
              <a:rPr lang="en-US" sz="1300" dirty="0"/>
              <a:t> </a:t>
            </a:r>
            <a:r>
              <a:rPr lang="ja-JP" altLang="en-US" sz="1300" dirty="0"/>
              <a:t>“</a:t>
            </a:r>
            <a:r>
              <a:rPr lang="en-US" sz="1300" dirty="0"/>
              <a:t>international development,</a:t>
            </a:r>
            <a:r>
              <a:rPr lang="ja-JP" altLang="en-US" sz="1300" dirty="0"/>
              <a:t>”</a:t>
            </a:r>
            <a:r>
              <a:rPr lang="en-US" sz="1300" dirty="0"/>
              <a:t> </a:t>
            </a:r>
            <a:r>
              <a:rPr lang="ja-JP" altLang="en-US" sz="1300" dirty="0"/>
              <a:t>“</a:t>
            </a:r>
            <a:r>
              <a:rPr lang="en-US" sz="1300" dirty="0"/>
              <a:t>nation building,</a:t>
            </a:r>
            <a:r>
              <a:rPr lang="ja-JP" altLang="en-US" sz="1300" dirty="0"/>
              <a:t>”</a:t>
            </a:r>
            <a:r>
              <a:rPr lang="en-US" sz="1300" dirty="0"/>
              <a:t> </a:t>
            </a:r>
            <a:r>
              <a:rPr lang="ja-JP" altLang="en-US" sz="1300" dirty="0"/>
              <a:t>“</a:t>
            </a:r>
            <a:r>
              <a:rPr lang="en-US" sz="1300" dirty="0"/>
              <a:t>human rights,</a:t>
            </a:r>
            <a:r>
              <a:rPr lang="ja-JP" altLang="en-US" sz="1300" dirty="0"/>
              <a:t>”</a:t>
            </a:r>
            <a:r>
              <a:rPr lang="en-US" sz="1300" dirty="0"/>
              <a:t> </a:t>
            </a:r>
            <a:r>
              <a:rPr lang="ja-JP" altLang="en-US" sz="1300" dirty="0"/>
              <a:t>“</a:t>
            </a:r>
            <a:r>
              <a:rPr lang="en-US" sz="1300" dirty="0"/>
              <a:t>job creation</a:t>
            </a:r>
            <a:r>
              <a:rPr lang="ja-JP" altLang="en-US" sz="1300" dirty="0"/>
              <a:t>”</a:t>
            </a:r>
            <a:r>
              <a:rPr lang="en-US" sz="1300" dirty="0"/>
              <a:t> are all relatively good things to be involved in.  In fact, the Christian faith has arguably inspired and its residual effects on the culture dignify all of these things. </a:t>
            </a:r>
          </a:p>
          <a:p>
            <a:pPr marL="286856" indent="-286856" defTabSz="233280">
              <a:spcBef>
                <a:spcPts val="1617"/>
              </a:spcBef>
              <a:buSzPct val="30000"/>
              <a:buBlip>
                <a:blip r:embed="rId2"/>
              </a:buBlip>
              <a:defRPr/>
            </a:pPr>
            <a:r>
              <a:rPr lang="en-US" sz="1300" dirty="0"/>
              <a:t>Pagan societies prior to Christianity certainly did not value these things though: </a:t>
            </a:r>
          </a:p>
          <a:p>
            <a:pPr marL="286856" indent="-286856" defTabSz="233280">
              <a:spcBef>
                <a:spcPts val="1617"/>
              </a:spcBef>
              <a:buSzPct val="30000"/>
              <a:buBlip>
                <a:blip r:embed="rId2"/>
              </a:buBlip>
              <a:defRPr/>
            </a:pPr>
            <a:r>
              <a:rPr lang="ja-JP" altLang="en-US" sz="1300" dirty="0"/>
              <a:t>“</a:t>
            </a:r>
            <a:r>
              <a:rPr lang="en-US" sz="1300" dirty="0"/>
              <a:t>something of the old classicist nostalgia lingers on . . .  there have been historians and classicists who have preferred to call attention to the pervasiveness of the </a:t>
            </a:r>
            <a:r>
              <a:rPr lang="ja-JP" altLang="en-US" sz="1300" dirty="0"/>
              <a:t>‘</a:t>
            </a:r>
            <a:r>
              <a:rPr lang="en-US" sz="1300" dirty="0"/>
              <a:t>tragic</a:t>
            </a:r>
            <a:r>
              <a:rPr lang="ja-JP" altLang="en-US" sz="1300" dirty="0"/>
              <a:t>’</a:t>
            </a:r>
            <a:r>
              <a:rPr lang="en-US" sz="1300" dirty="0"/>
              <a:t> element in the culture of antiquity: the darkness haunting much of its mythology, the capriciousness and brutality of the pagan divine, the morbidity of certain philosophical schools, the misery and despair with which death was contemplated, the fear of occult forces within nature, the religious reliance upon sacrifices of appeasement and impetration, the violence of many sacral practices, and above all a nearly universal acquiescence to the law of fate.</a:t>
            </a:r>
            <a:r>
              <a:rPr lang="ja-JP" altLang="en-US" sz="1300" dirty="0"/>
              <a:t>”</a:t>
            </a:r>
            <a:r>
              <a:rPr lang="en-US" sz="1300" dirty="0"/>
              <a:t> </a:t>
            </a:r>
          </a:p>
          <a:p>
            <a:pPr marL="286856" indent="-286856" defTabSz="233280">
              <a:spcBef>
                <a:spcPts val="1617"/>
              </a:spcBef>
              <a:buSzPct val="30000"/>
              <a:buBlip>
                <a:blip r:embed="rId2"/>
              </a:buBlip>
              <a:defRPr/>
            </a:pPr>
            <a:r>
              <a:rPr lang="en-US" sz="1300" dirty="0"/>
              <a:t>David Bentley Hart, </a:t>
            </a:r>
            <a:r>
              <a:rPr lang="en-US" sz="1300" i="1" dirty="0"/>
              <a:t>Atheist Delusions: The Christian Revolution and Its Fashionable Enemies </a:t>
            </a:r>
            <a:r>
              <a:rPr lang="en-US" sz="1300" dirty="0"/>
              <a:t>(New Haven: Yale University Press, 2009), 130, 131-132.</a:t>
            </a:r>
            <a:endParaRPr lang="en-US" dirty="0" smtClean="0"/>
          </a:p>
        </p:txBody>
      </p:sp>
      <p:grpSp>
        <p:nvGrpSpPr>
          <p:cNvPr id="17411" name="Group 3"/>
          <p:cNvGrpSpPr>
            <a:grpSpLocks/>
          </p:cNvGrpSpPr>
          <p:nvPr/>
        </p:nvGrpSpPr>
        <p:grpSpPr bwMode="auto">
          <a:xfrm>
            <a:off x="6479605" y="435322"/>
            <a:ext cx="2572866" cy="2952378"/>
            <a:chOff x="-127001" y="-108999"/>
            <a:chExt cx="3658223" cy="4199278"/>
          </a:xfrm>
        </p:grpSpPr>
        <p:pic>
          <p:nvPicPr>
            <p:cNvPr id="17412" name="Picture 4" descr="pasted-image.tif"/>
            <p:cNvPicPr>
              <a:picLocks noChangeAspect="1"/>
            </p:cNvPicPr>
            <p:nvPr/>
          </p:nvPicPr>
          <p:blipFill>
            <a:blip r:embed="rId3">
              <a:extLst>
                <a:ext uri="{28A0092B-C50C-407E-A947-70E740481C1C}">
                  <a14:useLocalDpi xmlns:a14="http://schemas.microsoft.com/office/drawing/2010/main" val="0"/>
                </a:ext>
              </a:extLst>
            </a:blip>
            <a:srcRect l="40785"/>
            <a:stretch>
              <a:fillRect/>
            </a:stretch>
          </p:blipFill>
          <p:spPr bwMode="auto">
            <a:xfrm>
              <a:off x="-34" y="548"/>
              <a:ext cx="3404290" cy="3827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1" y="-108999"/>
              <a:ext cx="3658223" cy="4199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17414" name="Picture 6"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73627" y="3263801"/>
            <a:ext cx="1784822" cy="3359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535602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positive power of missionaries</a:t>
            </a:r>
            <a:endParaRPr lang="en-US" dirty="0"/>
          </a:p>
        </p:txBody>
      </p:sp>
      <p:sp>
        <p:nvSpPr>
          <p:cNvPr id="3" name="Content Placeholder 2"/>
          <p:cNvSpPr>
            <a:spLocks noGrp="1"/>
          </p:cNvSpPr>
          <p:nvPr>
            <p:ph idx="1"/>
          </p:nvPr>
        </p:nvSpPr>
        <p:spPr>
          <a:xfrm>
            <a:off x="228600" y="1600200"/>
            <a:ext cx="5486400" cy="5029200"/>
          </a:xfrm>
        </p:spPr>
        <p:txBody>
          <a:bodyPr>
            <a:normAutofit fontScale="70000" lnSpcReduction="20000"/>
          </a:bodyPr>
          <a:lstStyle/>
          <a:p>
            <a:pPr marL="0" indent="0">
              <a:buNone/>
            </a:pPr>
            <a:r>
              <a:rPr lang="en-US" dirty="0" smtClean="0"/>
              <a:t>“Why </a:t>
            </a:r>
            <a:r>
              <a:rPr lang="en-US" dirty="0"/>
              <a:t>did some countries become democratic, while others went the </a:t>
            </a:r>
            <a:r>
              <a:rPr lang="en-US" dirty="0" smtClean="0"/>
              <a:t>route of </a:t>
            </a:r>
            <a:r>
              <a:rPr lang="en-US" dirty="0"/>
              <a:t>theocracy or dictatorship?" asks Daniel </a:t>
            </a:r>
            <a:r>
              <a:rPr lang="en-US" dirty="0" err="1"/>
              <a:t>Philpott</a:t>
            </a:r>
            <a:r>
              <a:rPr lang="en-US" dirty="0"/>
              <a:t>, who teaches political science and peace studies at the University of Notre Dame. "For [Woodberry] to show through devastatingly thorough analysis that conversionary Protestants are crucial to what makes the country democratic today [is] remarkable in many ways. Not only is it another factor—it turns out to be the most important factor. It can't be anything but startling for scholars of democracy</a:t>
            </a:r>
            <a:r>
              <a:rPr lang="en-US" dirty="0" smtClean="0"/>
              <a:t>.”</a:t>
            </a:r>
            <a:endParaRPr lang="en-US" dirty="0"/>
          </a:p>
          <a:p>
            <a:pPr marL="0" indent="0">
              <a:buNone/>
            </a:pPr>
            <a:r>
              <a:rPr lang="en-US" dirty="0" smtClean="0"/>
              <a:t>Andrea </a:t>
            </a:r>
            <a:r>
              <a:rPr lang="en-US" dirty="0" err="1"/>
              <a:t>Palpant</a:t>
            </a:r>
            <a:r>
              <a:rPr lang="en-US" dirty="0"/>
              <a:t> Dilley, "The World the Missionaries Made (Cover Story): The Surprising Discovery About Those Colonialist, Proselytizing Missionaries. They Didn’t Set out to Change History. But One Modern Scholar’s Research Shows They Did Just That.," </a:t>
            </a:r>
            <a:r>
              <a:rPr lang="en-US" i="1" dirty="0"/>
              <a:t>Christianity Today</a:t>
            </a:r>
            <a:r>
              <a:rPr lang="en-US" dirty="0"/>
              <a:t> 58, no. 1 (2014</a:t>
            </a:r>
            <a:r>
              <a:rPr lang="en-US" dirty="0" smtClean="0"/>
              <a:t>): 40. </a:t>
            </a:r>
            <a:endParaRPr lang="en-US" dirty="0"/>
          </a:p>
        </p:txBody>
      </p:sp>
      <p:pic>
        <p:nvPicPr>
          <p:cNvPr id="4" name="Picture 3"/>
          <p:cNvPicPr>
            <a:picLocks noChangeAspect="1"/>
          </p:cNvPicPr>
          <p:nvPr/>
        </p:nvPicPr>
        <p:blipFill>
          <a:blip r:embed="rId2"/>
          <a:stretch>
            <a:fillRect/>
          </a:stretch>
        </p:blipFill>
        <p:spPr>
          <a:xfrm>
            <a:off x="6019800" y="1752600"/>
            <a:ext cx="2794000" cy="3797300"/>
          </a:xfrm>
          <a:prstGeom prst="rect">
            <a:avLst/>
          </a:prstGeom>
        </p:spPr>
      </p:pic>
    </p:spTree>
    <p:extLst>
      <p:ext uri="{BB962C8B-B14F-4D97-AF65-F5344CB8AC3E}">
        <p14:creationId xmlns:p14="http://schemas.microsoft.com/office/powerpoint/2010/main" val="3875802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a:t>
            </a:r>
            <a:r>
              <a:rPr lang="en-US" dirty="0" smtClean="0"/>
              <a:t>Confident and Contextual church </a:t>
            </a:r>
            <a:r>
              <a:rPr lang="en-US" dirty="0" smtClean="0"/>
              <a:t>amidst confusion</a:t>
            </a:r>
            <a:endParaRPr lang="en-US" dirty="0"/>
          </a:p>
        </p:txBody>
      </p:sp>
      <p:sp>
        <p:nvSpPr>
          <p:cNvPr id="3" name="Content Placeholder 2"/>
          <p:cNvSpPr>
            <a:spLocks noGrp="1"/>
          </p:cNvSpPr>
          <p:nvPr>
            <p:ph type="subTitle" idx="1"/>
          </p:nvPr>
        </p:nvSpPr>
        <p:spPr/>
        <p:txBody>
          <a:bodyPr>
            <a:normAutofit fontScale="77500" lnSpcReduction="20000"/>
          </a:bodyPr>
          <a:lstStyle/>
          <a:p>
            <a:r>
              <a:rPr lang="en-US" dirty="0" smtClean="0"/>
              <a:t>Andy Rowell</a:t>
            </a:r>
          </a:p>
          <a:p>
            <a:r>
              <a:rPr lang="en-US" dirty="0" smtClean="0"/>
              <a:t>Slides at </a:t>
            </a:r>
            <a:r>
              <a:rPr lang="en-US" dirty="0" smtClean="0">
                <a:hlinkClick r:id="rId2"/>
              </a:rPr>
              <a:t>www.andyrowell.net</a:t>
            </a:r>
            <a:endParaRPr lang="en-US" dirty="0"/>
          </a:p>
        </p:txBody>
      </p:sp>
    </p:spTree>
    <p:extLst>
      <p:ext uri="{BB962C8B-B14F-4D97-AF65-F5344CB8AC3E}">
        <p14:creationId xmlns:p14="http://schemas.microsoft.com/office/powerpoint/2010/main" val="93484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latin typeface="+mn-lt"/>
                <a:ea typeface="+mj-ea"/>
                <a:cs typeface="+mj-cs"/>
              </a:rPr>
              <a:t>Through the church – </a:t>
            </a:r>
            <a:r>
              <a:rPr lang="en-US" dirty="0" err="1" smtClean="0">
                <a:latin typeface="+mn-lt"/>
                <a:ea typeface="+mj-ea"/>
                <a:cs typeface="+mj-cs"/>
              </a:rPr>
              <a:t>Eph</a:t>
            </a:r>
            <a:r>
              <a:rPr lang="en-US" dirty="0" smtClean="0">
                <a:latin typeface="+mn-lt"/>
                <a:ea typeface="+mj-ea"/>
                <a:cs typeface="+mj-cs"/>
              </a:rPr>
              <a:t> 3:10</a:t>
            </a:r>
            <a:endParaRPr lang="en-US" dirty="0">
              <a:latin typeface="+mn-lt"/>
              <a:ea typeface="+mj-ea"/>
              <a:cs typeface="+mj-cs"/>
            </a:endParaRPr>
          </a:p>
        </p:txBody>
      </p:sp>
      <p:sp>
        <p:nvSpPr>
          <p:cNvPr id="48130" name="Content Placeholder 6"/>
          <p:cNvSpPr>
            <a:spLocks noGrp="1"/>
          </p:cNvSpPr>
          <p:nvPr>
            <p:ph idx="1"/>
          </p:nvPr>
        </p:nvSpPr>
        <p:spPr>
          <a:xfrm>
            <a:off x="685800" y="1600200"/>
            <a:ext cx="7772400" cy="3733800"/>
          </a:xfrm>
        </p:spPr>
        <p:txBody>
          <a:bodyPr>
            <a:normAutofit/>
          </a:bodyPr>
          <a:lstStyle/>
          <a:p>
            <a:pPr eaLnBrk="1" hangingPunct="1"/>
            <a:r>
              <a:rPr lang="en-US" dirty="0">
                <a:latin typeface="+mn-lt"/>
              </a:rPr>
              <a:t> “Before the creation of the world,” (</a:t>
            </a:r>
            <a:r>
              <a:rPr lang="en-US" dirty="0" err="1">
                <a:latin typeface="+mn-lt"/>
              </a:rPr>
              <a:t>Eph</a:t>
            </a:r>
            <a:r>
              <a:rPr lang="en-US" dirty="0">
                <a:latin typeface="+mn-lt"/>
              </a:rPr>
              <a:t> 1:4), God’s plan was to use a people to be point to him. “His intent was that now, </a:t>
            </a:r>
            <a:r>
              <a:rPr lang="en-US" i="1" dirty="0">
                <a:latin typeface="+mn-lt"/>
              </a:rPr>
              <a:t>through the church</a:t>
            </a:r>
            <a:r>
              <a:rPr lang="en-US" dirty="0">
                <a:latin typeface="+mn-lt"/>
              </a:rPr>
              <a:t>, the manifold wisdom of God should be made known!” (</a:t>
            </a:r>
            <a:r>
              <a:rPr lang="en-US" dirty="0" err="1">
                <a:latin typeface="+mn-lt"/>
              </a:rPr>
              <a:t>Eph</a:t>
            </a:r>
            <a:r>
              <a:rPr lang="en-US" dirty="0">
                <a:latin typeface="+mn-lt"/>
              </a:rPr>
              <a:t> 3:10). </a:t>
            </a:r>
          </a:p>
        </p:txBody>
      </p:sp>
      <p:sp>
        <p:nvSpPr>
          <p:cNvPr id="481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lnSpcReduction="10000"/>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019F8391-83DB-604D-900D-89002840F1FF}" type="slidenum">
              <a:rPr lang="en-US" sz="1100">
                <a:solidFill>
                  <a:srgbClr val="4D4D4D"/>
                </a:solidFill>
              </a:rPr>
              <a:pPr eaLnBrk="1" fontAlgn="base" hangingPunct="1">
                <a:spcBef>
                  <a:spcPct val="0"/>
                </a:spcBef>
                <a:spcAft>
                  <a:spcPct val="0"/>
                </a:spcAft>
              </a:pPr>
              <a:t>20</a:t>
            </a:fld>
            <a:endParaRPr lang="en-US" sz="1100">
              <a:solidFill>
                <a:srgbClr val="4D4D4D"/>
              </a:solidFill>
            </a:endParaRPr>
          </a:p>
        </p:txBody>
      </p:sp>
    </p:spTree>
    <p:extLst>
      <p:ext uri="{BB962C8B-B14F-4D97-AF65-F5344CB8AC3E}">
        <p14:creationId xmlns:p14="http://schemas.microsoft.com/office/powerpoint/2010/main" val="17167287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latin typeface="+mn-lt"/>
                <a:ea typeface="+mj-ea"/>
                <a:cs typeface="+mj-cs"/>
              </a:rPr>
              <a:t>There should be potency about us.</a:t>
            </a:r>
            <a:endParaRPr lang="en-US" dirty="0">
              <a:latin typeface="+mn-lt"/>
              <a:ea typeface="+mj-ea"/>
              <a:cs typeface="+mj-cs"/>
            </a:endParaRPr>
          </a:p>
        </p:txBody>
      </p:sp>
      <p:sp>
        <p:nvSpPr>
          <p:cNvPr id="34818" name="Content Placeholder 2"/>
          <p:cNvSpPr>
            <a:spLocks noGrp="1"/>
          </p:cNvSpPr>
          <p:nvPr>
            <p:ph idx="1"/>
          </p:nvPr>
        </p:nvSpPr>
        <p:spPr>
          <a:xfrm>
            <a:off x="566738" y="1631259"/>
            <a:ext cx="7772400" cy="2543866"/>
          </a:xfrm>
        </p:spPr>
        <p:txBody>
          <a:bodyPr>
            <a:normAutofit fontScale="77500" lnSpcReduction="20000"/>
          </a:bodyPr>
          <a:lstStyle/>
          <a:p>
            <a:pPr eaLnBrk="1" hangingPunct="1">
              <a:lnSpc>
                <a:spcPct val="90000"/>
              </a:lnSpc>
            </a:pPr>
            <a:r>
              <a:rPr lang="en-US" dirty="0">
                <a:latin typeface="+mn-lt"/>
              </a:rPr>
              <a:t>“All this they are to do in the midst of this world and without reservation, in order to bear witness to the fact that the world is lost and the new creation has come about in the church-community . . . Christians are to remain in the world in order to engage the world in a frontal assault.”</a:t>
            </a:r>
          </a:p>
          <a:p>
            <a:pPr eaLnBrk="1" hangingPunct="1">
              <a:lnSpc>
                <a:spcPct val="90000"/>
              </a:lnSpc>
            </a:pPr>
            <a:endParaRPr lang="en-US" dirty="0">
              <a:latin typeface="+mn-lt"/>
            </a:endParaRPr>
          </a:p>
          <a:p>
            <a:pPr eaLnBrk="1" hangingPunct="1">
              <a:lnSpc>
                <a:spcPct val="90000"/>
              </a:lnSpc>
              <a:buFont typeface="Wingdings 3" charset="0"/>
              <a:buNone/>
            </a:pPr>
            <a:r>
              <a:rPr lang="en-US" dirty="0">
                <a:latin typeface="+mn-lt"/>
              </a:rPr>
              <a:t>Dietrich Bonhoeffer, </a:t>
            </a:r>
            <a:r>
              <a:rPr lang="en-US" i="1" dirty="0">
                <a:latin typeface="+mn-lt"/>
              </a:rPr>
              <a:t>Discipleship</a:t>
            </a:r>
            <a:r>
              <a:rPr lang="en-US" dirty="0">
                <a:latin typeface="+mn-lt"/>
              </a:rPr>
              <a:t>, trans., Barbara G. Green and Reinhard Krauss, Dietrich Bonhoeffer Works, vol. 4 (Minneapolis: Fortress, 2001), 244. </a:t>
            </a: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lnSpcReduction="10000"/>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75EEEB4E-7D15-0546-9CCB-41E5EF28DF97}" type="slidenum">
              <a:rPr lang="en-US" sz="1100">
                <a:solidFill>
                  <a:srgbClr val="4D4D4D"/>
                </a:solidFill>
              </a:rPr>
              <a:pPr eaLnBrk="1" fontAlgn="base" hangingPunct="1">
                <a:spcBef>
                  <a:spcPct val="0"/>
                </a:spcBef>
                <a:spcAft>
                  <a:spcPct val="0"/>
                </a:spcAft>
              </a:pPr>
              <a:t>21</a:t>
            </a:fld>
            <a:endParaRPr lang="en-US" sz="1100">
              <a:solidFill>
                <a:srgbClr val="4D4D4D"/>
              </a:solidFill>
            </a:endParaRPr>
          </a:p>
        </p:txBody>
      </p:sp>
      <p:pic>
        <p:nvPicPr>
          <p:cNvPr id="5" name="Picture 4"/>
          <p:cNvPicPr>
            <a:picLocks noChangeAspect="1"/>
          </p:cNvPicPr>
          <p:nvPr/>
        </p:nvPicPr>
        <p:blipFill>
          <a:blip r:embed="rId3"/>
          <a:stretch>
            <a:fillRect/>
          </a:stretch>
        </p:blipFill>
        <p:spPr>
          <a:xfrm>
            <a:off x="566738" y="4352925"/>
            <a:ext cx="2251075" cy="2251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4"/>
          <a:stretch>
            <a:fillRect/>
          </a:stretch>
        </p:blipFill>
        <p:spPr>
          <a:xfrm>
            <a:off x="6599855" y="4027413"/>
            <a:ext cx="1717724" cy="2576587"/>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tx1"/>
            </a:extrusionClr>
          </a:sp3d>
        </p:spPr>
      </p:pic>
    </p:spTree>
    <p:extLst>
      <p:ext uri="{BB962C8B-B14F-4D97-AF65-F5344CB8AC3E}">
        <p14:creationId xmlns:p14="http://schemas.microsoft.com/office/powerpoint/2010/main" val="33129237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the rationale for:</a:t>
            </a:r>
            <a:endParaRPr lang="en-US" dirty="0"/>
          </a:p>
        </p:txBody>
      </p:sp>
      <p:sp>
        <p:nvSpPr>
          <p:cNvPr id="3" name="Content Placeholder 2"/>
          <p:cNvSpPr>
            <a:spLocks noGrp="1"/>
          </p:cNvSpPr>
          <p:nvPr>
            <p:ph sz="quarter" idx="1"/>
          </p:nvPr>
        </p:nvSpPr>
        <p:spPr/>
        <p:txBody>
          <a:bodyPr/>
          <a:lstStyle/>
          <a:p>
            <a:r>
              <a:rPr lang="en-US" dirty="0" smtClean="0"/>
              <a:t>Theological education</a:t>
            </a:r>
          </a:p>
          <a:p>
            <a:r>
              <a:rPr lang="en-US" dirty="0" smtClean="0"/>
              <a:t>Denominational resources</a:t>
            </a:r>
            <a:endParaRPr lang="en-US" dirty="0"/>
          </a:p>
        </p:txBody>
      </p:sp>
    </p:spTree>
    <p:extLst>
      <p:ext uri="{BB962C8B-B14F-4D97-AF65-F5344CB8AC3E}">
        <p14:creationId xmlns:p14="http://schemas.microsoft.com/office/powerpoint/2010/main" val="1619285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might it mean to eat with outsiders</a:t>
            </a:r>
            <a:endParaRPr lang="en-US" dirty="0"/>
          </a:p>
        </p:txBody>
      </p:sp>
      <p:sp>
        <p:nvSpPr>
          <p:cNvPr id="3" name="Content Placeholder 2"/>
          <p:cNvSpPr>
            <a:spLocks noGrp="1"/>
          </p:cNvSpPr>
          <p:nvPr>
            <p:ph sz="quarter" idx="1"/>
          </p:nvPr>
        </p:nvSpPr>
        <p:spPr/>
        <p:txBody>
          <a:bodyPr/>
          <a:lstStyle/>
          <a:p>
            <a:r>
              <a:rPr lang="en-US" dirty="0"/>
              <a:t>But the Pharisees and the teachers of the law muttered, “This man welcomes sinners and eats with them.</a:t>
            </a:r>
            <a:r>
              <a:rPr lang="en-US" dirty="0" smtClean="0"/>
              <a:t>” Luke 15:2</a:t>
            </a:r>
          </a:p>
          <a:p>
            <a:r>
              <a:rPr lang="en-US" dirty="0"/>
              <a:t>If an unbeliever invites you to a meal and you want to go, eat whatever is put before you without raising questions of conscience. 1 </a:t>
            </a:r>
            <a:r>
              <a:rPr lang="en-US" dirty="0" err="1"/>
              <a:t>Cor</a:t>
            </a:r>
            <a:r>
              <a:rPr lang="en-US" dirty="0"/>
              <a:t> 14:</a:t>
            </a:r>
            <a:r>
              <a:rPr lang="en-US" dirty="0" smtClean="0"/>
              <a:t>27</a:t>
            </a:r>
          </a:p>
          <a:p>
            <a:r>
              <a:rPr lang="en-US" dirty="0"/>
              <a:t>Just then his disciples returned and were surprised to find him talking with a woman. John 4:27</a:t>
            </a:r>
          </a:p>
          <a:p>
            <a:endParaRPr lang="en-US" dirty="0"/>
          </a:p>
        </p:txBody>
      </p:sp>
    </p:spTree>
    <p:extLst>
      <p:ext uri="{BB962C8B-B14F-4D97-AF65-F5344CB8AC3E}">
        <p14:creationId xmlns:p14="http://schemas.microsoft.com/office/powerpoint/2010/main" val="2159687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the rationale for:</a:t>
            </a:r>
            <a:endParaRPr lang="en-US" dirty="0"/>
          </a:p>
        </p:txBody>
      </p:sp>
      <p:sp>
        <p:nvSpPr>
          <p:cNvPr id="3" name="Content Placeholder 2"/>
          <p:cNvSpPr>
            <a:spLocks noGrp="1"/>
          </p:cNvSpPr>
          <p:nvPr>
            <p:ph sz="quarter" idx="1"/>
          </p:nvPr>
        </p:nvSpPr>
        <p:spPr/>
        <p:txBody>
          <a:bodyPr/>
          <a:lstStyle/>
          <a:p>
            <a:r>
              <a:rPr lang="en-US" dirty="0" smtClean="0"/>
              <a:t>Congregational polity – experimentation on the local level</a:t>
            </a:r>
            <a:endParaRPr lang="en-US" dirty="0"/>
          </a:p>
        </p:txBody>
      </p:sp>
    </p:spTree>
    <p:extLst>
      <p:ext uri="{BB962C8B-B14F-4D97-AF65-F5344CB8AC3E}">
        <p14:creationId xmlns:p14="http://schemas.microsoft.com/office/powerpoint/2010/main" val="212587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357188" y="140560"/>
            <a:ext cx="6105674" cy="1339453"/>
          </a:xfrm>
        </p:spPr>
        <p:txBody>
          <a:bodyPr lIns="64291" tIns="32146" rIns="64291" bIns="32146"/>
          <a:lstStyle/>
          <a:p>
            <a:pPr defTabSz="250022">
              <a:defRPr/>
            </a:pPr>
            <a:r>
              <a:rPr lang="en-US" sz="2700" dirty="0" smtClean="0"/>
              <a:t>We should communicate without being vulgar or pedantic. </a:t>
            </a:r>
            <a:endParaRPr lang="en-US" dirty="0" smtClean="0"/>
          </a:p>
        </p:txBody>
      </p:sp>
      <p:sp>
        <p:nvSpPr>
          <p:cNvPr id="31746" name="Rectangle 2"/>
          <p:cNvSpPr>
            <a:spLocks noGrp="1" noChangeArrowheads="1"/>
          </p:cNvSpPr>
          <p:nvPr>
            <p:ph type="body" idx="1"/>
          </p:nvPr>
        </p:nvSpPr>
        <p:spPr>
          <a:xfrm>
            <a:off x="357188" y="2134195"/>
            <a:ext cx="5815459" cy="4027289"/>
          </a:xfrm>
        </p:spPr>
        <p:txBody>
          <a:bodyPr lIns="64291" tIns="32146" rIns="64291" bIns="32146"/>
          <a:lstStyle/>
          <a:p>
            <a:pPr marL="294669" indent="-294669">
              <a:buSzPct val="30000"/>
              <a:buBlip>
                <a:blip r:embed="rId2"/>
              </a:buBlip>
              <a:defRPr/>
            </a:pPr>
            <a:r>
              <a:rPr lang="ja-JP" altLang="en-US" smtClean="0"/>
              <a:t>“</a:t>
            </a:r>
            <a:r>
              <a:rPr lang="en-US" smtClean="0"/>
              <a:t>And every phrase / And sentence that is right . . . The common word exact without vulgarity, / The formal word precise but not pedantic.</a:t>
            </a:r>
            <a:r>
              <a:rPr lang="ja-JP" altLang="en-US" smtClean="0"/>
              <a:t>”</a:t>
            </a:r>
            <a:r>
              <a:rPr lang="en-US" smtClean="0"/>
              <a:t> </a:t>
            </a:r>
          </a:p>
          <a:p>
            <a:pPr marL="294669" indent="-294669">
              <a:buSzPct val="30000"/>
              <a:buBlip>
                <a:blip r:embed="rId2"/>
              </a:buBlip>
              <a:defRPr/>
            </a:pPr>
            <a:r>
              <a:rPr lang="en-US" smtClean="0"/>
              <a:t>T. S. Eliot, </a:t>
            </a:r>
            <a:r>
              <a:rPr lang="en-US" i="1" smtClean="0"/>
              <a:t>Four Quartets</a:t>
            </a:r>
            <a:r>
              <a:rPr lang="en-US" smtClean="0"/>
              <a:t> (New York: Harcourt, Brace, &amp; Company 1943),58.</a:t>
            </a:r>
          </a:p>
        </p:txBody>
      </p:sp>
      <p:grpSp>
        <p:nvGrpSpPr>
          <p:cNvPr id="12291" name="Group 3"/>
          <p:cNvGrpSpPr>
            <a:grpSpLocks/>
          </p:cNvGrpSpPr>
          <p:nvPr/>
        </p:nvGrpSpPr>
        <p:grpSpPr bwMode="auto">
          <a:xfrm>
            <a:off x="6418213" y="1157511"/>
            <a:ext cx="2634258" cy="3741539"/>
            <a:chOff x="-127000" y="-88900"/>
            <a:chExt cx="3746500" cy="5321300"/>
          </a:xfrm>
        </p:grpSpPr>
        <p:pic>
          <p:nvPicPr>
            <p:cNvPr id="31748" name="Picture 4"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92500" cy="499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174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0" y="-88900"/>
              <a:ext cx="3746500" cy="532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31750" name="Picture 6"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4146" y="2908846"/>
            <a:ext cx="1982391" cy="4027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187370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568325" y="147638"/>
            <a:ext cx="7313613" cy="868362"/>
          </a:xfrm>
        </p:spPr>
        <p:txBody>
          <a:bodyPr/>
          <a:lstStyle/>
          <a:p>
            <a:pPr eaLnBrk="1" hangingPunct="1"/>
            <a:r>
              <a:rPr lang="en-US">
                <a:latin typeface="+mn-lt"/>
              </a:rPr>
              <a:t>Sign, instrument, and foretaste</a:t>
            </a:r>
          </a:p>
        </p:txBody>
      </p:sp>
      <p:sp>
        <p:nvSpPr>
          <p:cNvPr id="65538" name="Content Placeholder 12"/>
          <p:cNvSpPr>
            <a:spLocks noGrp="1"/>
          </p:cNvSpPr>
          <p:nvPr>
            <p:ph idx="1"/>
          </p:nvPr>
        </p:nvSpPr>
        <p:spPr>
          <a:xfrm>
            <a:off x="230188" y="1884161"/>
            <a:ext cx="6167437" cy="4596005"/>
          </a:xfrm>
        </p:spPr>
        <p:txBody>
          <a:bodyPr>
            <a:normAutofit lnSpcReduction="10000"/>
          </a:bodyPr>
          <a:lstStyle/>
          <a:p>
            <a:pPr eaLnBrk="1" hangingPunct="1">
              <a:lnSpc>
                <a:spcPct val="80000"/>
              </a:lnSpc>
            </a:pPr>
            <a:r>
              <a:rPr lang="en-US" sz="2200" dirty="0">
                <a:latin typeface="+mn-lt"/>
              </a:rPr>
              <a:t>“If the gospel is to challenge the public life of our society . . . it will only be by movements that begin with the local congregation in which the reality of the new creation is present, known, and experienced, and from which men and women will go into every sector of public life to claim it for Christ, to unmask the illusions which have remained hidden and to expose all areas of public life to the illumination of the gospel. But this will only happen as and when local congregations renounce an introverted concern for their own life, and recognize that they exist for the sake of those who are not members, as </a:t>
            </a:r>
            <a:r>
              <a:rPr lang="en-US" sz="2200" dirty="0">
                <a:solidFill>
                  <a:srgbClr val="FF0000"/>
                </a:solidFill>
                <a:latin typeface="+mn-lt"/>
              </a:rPr>
              <a:t>sign, instrument, and foretaste</a:t>
            </a:r>
            <a:r>
              <a:rPr lang="en-US" sz="2200" dirty="0">
                <a:latin typeface="+mn-lt"/>
              </a:rPr>
              <a:t> of God’s redeeming grace for the whole life of society.” </a:t>
            </a:r>
          </a:p>
          <a:p>
            <a:pPr eaLnBrk="1" hangingPunct="1">
              <a:lnSpc>
                <a:spcPct val="80000"/>
              </a:lnSpc>
            </a:pPr>
            <a:r>
              <a:rPr lang="en-US" sz="1800" dirty="0" err="1">
                <a:latin typeface="+mn-lt"/>
              </a:rPr>
              <a:t>Lesslie</a:t>
            </a:r>
            <a:r>
              <a:rPr lang="en-US" sz="1800" dirty="0">
                <a:latin typeface="+mn-lt"/>
              </a:rPr>
              <a:t> Newbigin, </a:t>
            </a:r>
            <a:r>
              <a:rPr lang="en-US" sz="1800" i="1" dirty="0">
                <a:latin typeface="+mn-lt"/>
              </a:rPr>
              <a:t>The Gospel in a Pluralist Society </a:t>
            </a:r>
            <a:r>
              <a:rPr lang="en-US" sz="1800" dirty="0">
                <a:latin typeface="+mn-lt"/>
              </a:rPr>
              <a:t>(Grand Rapids, Mich.: Eerdmans, 1989), 232-233.</a:t>
            </a:r>
          </a:p>
          <a:p>
            <a:pPr eaLnBrk="1" hangingPunct="1">
              <a:lnSpc>
                <a:spcPct val="80000"/>
              </a:lnSpc>
              <a:spcBef>
                <a:spcPct val="0"/>
              </a:spcBef>
            </a:pPr>
            <a:endParaRPr lang="en-US" sz="1700" dirty="0">
              <a:latin typeface="+mn-lt"/>
            </a:endParaRPr>
          </a:p>
          <a:p>
            <a:pPr eaLnBrk="1" hangingPunct="1">
              <a:lnSpc>
                <a:spcPct val="80000"/>
              </a:lnSpc>
            </a:pPr>
            <a:endParaRPr lang="en-US" sz="1400" dirty="0">
              <a:latin typeface="+mn-lt"/>
            </a:endParaRPr>
          </a:p>
          <a:p>
            <a:pPr eaLnBrk="1" hangingPunct="1">
              <a:lnSpc>
                <a:spcPct val="80000"/>
              </a:lnSpc>
            </a:pPr>
            <a:endParaRPr lang="en-US" sz="1700" dirty="0">
              <a:latin typeface="+mn-lt"/>
            </a:endParaRPr>
          </a:p>
        </p:txBody>
      </p:sp>
      <p:pic>
        <p:nvPicPr>
          <p:cNvPr id="3" name="Picture 2"/>
          <p:cNvPicPr>
            <a:picLocks noChangeAspect="1"/>
          </p:cNvPicPr>
          <p:nvPr/>
        </p:nvPicPr>
        <p:blipFill>
          <a:blip r:embed="rId2"/>
          <a:stretch>
            <a:fillRect/>
          </a:stretch>
        </p:blipFill>
        <p:spPr>
          <a:xfrm>
            <a:off x="6706890" y="3415769"/>
            <a:ext cx="2010331" cy="3064397"/>
          </a:xfrm>
          <a:prstGeom prst="rect">
            <a:avLst/>
          </a:prstGeom>
          <a:ln w="38100">
            <a:noFill/>
            <a:miter lim="800000"/>
            <a:headEnd/>
            <a:tailEnd/>
          </a:ln>
          <a:effectLst>
            <a:outerShdw blurRad="184150" dist="241300" dir="11520000" sx="102000" sy="102000" algn="ctr">
              <a:srgbClr val="000000">
                <a:alpha val="18000"/>
              </a:srgbClr>
            </a:outerShdw>
          </a:effectLst>
          <a:scene3d>
            <a:camera prst="perspectiveFront" fov="5100000">
              <a:rot lat="0" lon="2100000" rev="0"/>
            </a:camera>
            <a:lightRig rig="flood" dir="t">
              <a:rot lat="0" lon="0" rev="13800000"/>
            </a:lightRig>
          </a:scene3d>
          <a:sp3d extrusionH="190500" prstMaterial="plastic">
            <a:extrusionClr>
              <a:schemeClr val="bg1"/>
            </a:extrusionClr>
          </a:sp3d>
        </p:spPr>
      </p:pic>
      <p:pic>
        <p:nvPicPr>
          <p:cNvPr id="4" name="Picture 3"/>
          <p:cNvPicPr>
            <a:picLocks noChangeAspect="1"/>
          </p:cNvPicPr>
          <p:nvPr/>
        </p:nvPicPr>
        <p:blipFill>
          <a:blip r:embed="rId3"/>
          <a:stretch>
            <a:fillRect/>
          </a:stretch>
        </p:blipFill>
        <p:spPr>
          <a:xfrm>
            <a:off x="7138988" y="1203325"/>
            <a:ext cx="1322387" cy="18240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311114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Latest national statistics on GLBT and churches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"In just six years, the number of congregations whose leaders said that gays and lesbians could be full-fledged members increased from 37.4 percent to 48 percent. The number of congregations whose leaders said that no volunteer leadership positions were closed to gays and lesbians increased from 17.7 percent to 26.4 percent . . . Although more white conservative Protestants churches expressed acceptance of gay and lesbian members in 2012 than in 2006 (increasing from 16 percent to 24 percent), there was no increase in acceptance of gay or lesbian leaders (only 4 percent in 2012) within white conservative Protestant churches."</a:t>
            </a:r>
          </a:p>
          <a:p>
            <a:endParaRPr lang="en-US" dirty="0"/>
          </a:p>
          <a:p>
            <a:r>
              <a:rPr lang="en-US" dirty="0"/>
              <a:t>Mark Chaves and Shawna L. Anderson, "Changing American </a:t>
            </a:r>
            <a:r>
              <a:rPr lang="en-US" dirty="0" smtClean="0"/>
              <a:t>Congregations: Findings </a:t>
            </a:r>
            <a:r>
              <a:rPr lang="en-US" dirty="0"/>
              <a:t>from the Third Wave of the National Congregations Study," </a:t>
            </a:r>
            <a:r>
              <a:rPr lang="en-US" i="1" dirty="0"/>
              <a:t>Journal for the Scientific Study of Religion</a:t>
            </a:r>
            <a:r>
              <a:rPr lang="en-US" dirty="0"/>
              <a:t>, (December 2014).</a:t>
            </a:r>
          </a:p>
          <a:p>
            <a:r>
              <a:rPr lang="en-US" dirty="0">
                <a:hlinkClick r:id="rId2"/>
              </a:rPr>
              <a:t>http://www.soc.duke.edu/natcong/Docs/</a:t>
            </a:r>
            <a:r>
              <a:rPr lang="en-US" dirty="0" smtClean="0">
                <a:hlinkClick r:id="rId2"/>
              </a:rPr>
              <a:t>Changing_American_Congs.pdf</a:t>
            </a:r>
            <a:r>
              <a:rPr lang="en-US" dirty="0" smtClean="0"/>
              <a:t> </a:t>
            </a:r>
            <a:endParaRPr lang="en-US" dirty="0"/>
          </a:p>
        </p:txBody>
      </p:sp>
    </p:spTree>
    <p:extLst>
      <p:ext uri="{BB962C8B-B14F-4D97-AF65-F5344CB8AC3E}">
        <p14:creationId xmlns:p14="http://schemas.microsoft.com/office/powerpoint/2010/main" val="246794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trends</a:t>
            </a:r>
            <a:endParaRPr lang="en-US" dirty="0"/>
          </a:p>
        </p:txBody>
      </p:sp>
      <p:sp>
        <p:nvSpPr>
          <p:cNvPr id="3" name="Content Placeholder 2"/>
          <p:cNvSpPr>
            <a:spLocks noGrp="1"/>
          </p:cNvSpPr>
          <p:nvPr>
            <p:ph idx="1"/>
          </p:nvPr>
        </p:nvSpPr>
        <p:spPr/>
        <p:txBody>
          <a:bodyPr>
            <a:noAutofit/>
          </a:bodyPr>
          <a:lstStyle/>
          <a:p>
            <a:r>
              <a:rPr lang="en-US" sz="1800" dirty="0" smtClean="0"/>
              <a:t>According </a:t>
            </a:r>
            <a:r>
              <a:rPr lang="en-US" sz="1800" dirty="0"/>
              <a:t>to Todd M. Johnson and his team of researchers in international religious demography, 1/3 of the world’s population are identified as Christians.</a:t>
            </a:r>
            <a:r>
              <a:rPr lang="en-US" sz="1800" baseline="30000" dirty="0"/>
              <a:t> </a:t>
            </a:r>
            <a:r>
              <a:rPr lang="en-US" sz="1800" dirty="0"/>
              <a:t>It was 33.2% in 1970 and it is projected to be 33.3% in 2020. </a:t>
            </a:r>
            <a:endParaRPr lang="en-US" sz="1800" dirty="0" smtClean="0"/>
          </a:p>
          <a:p>
            <a:r>
              <a:rPr lang="en-US" sz="1800" dirty="0"/>
              <a:t>Todd M. Johnson, </a:t>
            </a:r>
            <a:r>
              <a:rPr lang="en-US" sz="1800" i="1" dirty="0"/>
              <a:t>Christianity in Its Global Context, 1970–2020: Society, Religion, and Mission </a:t>
            </a:r>
            <a:r>
              <a:rPr lang="en-US" sz="1800" dirty="0"/>
              <a:t>(South Hamilton, MA: Center for the Study of Global Christianity at Gordon-Conwell Theological Seminary, 2013), </a:t>
            </a:r>
            <a:r>
              <a:rPr lang="en-US" sz="1800" dirty="0" smtClean="0"/>
              <a:t>9-10</a:t>
            </a:r>
            <a:r>
              <a:rPr lang="en-US" sz="1800" dirty="0"/>
              <a:t>. Online: </a:t>
            </a:r>
            <a:r>
              <a:rPr lang="en-US" sz="1800" u="sng" dirty="0">
                <a:hlinkClick r:id="rId2"/>
              </a:rPr>
              <a:t>http://wwwgordonconwell.com/netcommunity/CSGCResources/ChristianityinitsGlobalContext.pdf</a:t>
            </a:r>
            <a:r>
              <a:rPr lang="en-US" sz="1800" dirty="0"/>
              <a:t> Cf. Gina A. </a:t>
            </a:r>
            <a:r>
              <a:rPr lang="en-US" sz="1800" dirty="0" err="1"/>
              <a:t>Bellofatto</a:t>
            </a:r>
            <a:r>
              <a:rPr lang="en-US" sz="1800" dirty="0"/>
              <a:t> and Todd M. Johnson, "Key Findings of Christianity in Its Global Context, 1970-2020," </a:t>
            </a:r>
            <a:r>
              <a:rPr lang="en-US" sz="1800" i="1" dirty="0"/>
              <a:t>International Bulletin of Missionary Research</a:t>
            </a:r>
            <a:r>
              <a:rPr lang="en-US" sz="1800" dirty="0"/>
              <a:t> 37, no. 3 (2013). </a:t>
            </a:r>
          </a:p>
        </p:txBody>
      </p:sp>
    </p:spTree>
    <p:extLst>
      <p:ext uri="{BB962C8B-B14F-4D97-AF65-F5344CB8AC3E}">
        <p14:creationId xmlns:p14="http://schemas.microsoft.com/office/powerpoint/2010/main" val="42655498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Religious </a:t>
            </a:r>
            <a:r>
              <a:rPr lang="en-US" sz="1800" dirty="0" smtClean="0"/>
              <a:t>Switching </a:t>
            </a:r>
            <a:r>
              <a:rPr lang="en-US" sz="1800" dirty="0" smtClean="0">
                <a:hlinkClick r:id="rId2"/>
              </a:rPr>
              <a:t>https</a:t>
            </a:r>
            <a:r>
              <a:rPr lang="en-US" sz="1800" dirty="0">
                <a:hlinkClick r:id="rId2"/>
              </a:rPr>
              <a:t>://twitter.com/GabrielRossman/status/</a:t>
            </a:r>
            <a:r>
              <a:rPr lang="en-US" sz="1800" dirty="0" smtClean="0">
                <a:hlinkClick r:id="rId2"/>
              </a:rPr>
              <a:t>446308609232613377</a:t>
            </a:r>
            <a:r>
              <a:rPr lang="en-US" sz="1800" dirty="0" smtClean="0"/>
              <a:t> </a:t>
            </a:r>
            <a:br>
              <a:rPr lang="en-US" sz="1800" dirty="0" smtClean="0"/>
            </a:br>
            <a:r>
              <a:rPr lang="en-US" sz="1800" dirty="0"/>
              <a:t>29.5% who are born with no religion become Protestants</a:t>
            </a:r>
            <a:br>
              <a:rPr lang="en-US" sz="1800" dirty="0"/>
            </a:br>
            <a:r>
              <a:rPr lang="en-US" sz="1800" dirty="0"/>
              <a:t>78.1% of Protestants remain Protestant</a:t>
            </a:r>
            <a:br>
              <a:rPr lang="en-US" sz="1800" dirty="0"/>
            </a:br>
            <a:endParaRPr lang="en-US" sz="1800" dirty="0"/>
          </a:p>
        </p:txBody>
      </p:sp>
      <p:sp>
        <p:nvSpPr>
          <p:cNvPr id="3" name="Content Placeholder 2"/>
          <p:cNvSpPr>
            <a:spLocks noGrp="1"/>
          </p:cNvSpPr>
          <p:nvPr>
            <p:ph sz="quarter" idx="1"/>
          </p:nvPr>
        </p:nvSpPr>
        <p:spPr/>
        <p:txBody>
          <a:bodyPr/>
          <a:lstStyle/>
          <a:p>
            <a:r>
              <a:rPr lang="en-US" dirty="0" smtClean="0"/>
              <a:t>Slide here</a:t>
            </a:r>
            <a:endParaRPr lang="en-US" dirty="0"/>
          </a:p>
        </p:txBody>
      </p:sp>
      <p:pic>
        <p:nvPicPr>
          <p:cNvPr id="4" name="Picture 3"/>
          <p:cNvPicPr>
            <a:picLocks noChangeAspect="1"/>
          </p:cNvPicPr>
          <p:nvPr/>
        </p:nvPicPr>
        <p:blipFill>
          <a:blip r:embed="rId3"/>
          <a:stretch>
            <a:fillRect/>
          </a:stretch>
        </p:blipFill>
        <p:spPr>
          <a:xfrm>
            <a:off x="0" y="1435100"/>
            <a:ext cx="9144000" cy="3981487"/>
          </a:xfrm>
          <a:prstGeom prst="rect">
            <a:avLst/>
          </a:prstGeom>
        </p:spPr>
      </p:pic>
    </p:spTree>
    <p:extLst>
      <p:ext uri="{BB962C8B-B14F-4D97-AF65-F5344CB8AC3E}">
        <p14:creationId xmlns:p14="http://schemas.microsoft.com/office/powerpoint/2010/main" val="324474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0800"/>
            <a:ext cx="8153400" cy="1143000"/>
          </a:xfrm>
        </p:spPr>
        <p:txBody>
          <a:bodyPr>
            <a:noAutofit/>
          </a:bodyPr>
          <a:lstStyle/>
          <a:p>
            <a:r>
              <a:rPr lang="en-US" sz="1400" dirty="0"/>
              <a:t>While Christians focus on losses out of Christianity into no religion, the reverse happens to, perhaps to a greater degree. It appears that a greater proportion of non-religious people become Evangelical than the reverse. In general, non-religion is a leaky bucket, losing a lot of its people to Christianity. Also, there isn't much switching into Catholicism, but there sure is a lot out. </a:t>
            </a:r>
            <a:r>
              <a:rPr lang="en-US" sz="1400" dirty="0" smtClean="0">
                <a:hlinkClick r:id="rId2"/>
              </a:rPr>
              <a:t>http</a:t>
            </a:r>
            <a:r>
              <a:rPr lang="en-US" sz="1400" dirty="0">
                <a:hlinkClick r:id="rId2"/>
              </a:rPr>
              <a:t>://brewright.blogspot.com/2009/05/graph-of-religious-</a:t>
            </a:r>
            <a:r>
              <a:rPr lang="en-US" sz="1400" dirty="0" smtClean="0">
                <a:hlinkClick r:id="rId2"/>
              </a:rPr>
              <a:t>switching.html</a:t>
            </a:r>
            <a:r>
              <a:rPr lang="en-US" sz="1400" dirty="0"/>
              <a:t> </a:t>
            </a:r>
            <a:br>
              <a:rPr lang="en-US" sz="1400" dirty="0"/>
            </a:br>
            <a:r>
              <a:rPr lang="en-US" sz="1400" dirty="0">
                <a:hlinkClick r:id="rId3"/>
              </a:rPr>
              <a:t>http://www.pewforum.org/2009/04/27/faith-in-flux</a:t>
            </a:r>
            <a:r>
              <a:rPr lang="en-US" sz="1400" dirty="0" smtClean="0">
                <a:hlinkClick r:id="rId3"/>
              </a:rPr>
              <a:t>/</a:t>
            </a:r>
            <a:r>
              <a:rPr lang="en-US" sz="1400" dirty="0" smtClean="0"/>
              <a:t> </a:t>
            </a:r>
            <a:endParaRPr lang="en-US" sz="1400" dirty="0"/>
          </a:p>
        </p:txBody>
      </p:sp>
      <p:sp>
        <p:nvSpPr>
          <p:cNvPr id="3" name="Content Placeholder 2"/>
          <p:cNvSpPr>
            <a:spLocks noGrp="1"/>
          </p:cNvSpPr>
          <p:nvPr>
            <p:ph sz="quarter" idx="1"/>
          </p:nvPr>
        </p:nvSpPr>
        <p:spPr/>
        <p:txBody>
          <a:bodyPr/>
          <a:lstStyle/>
          <a:p>
            <a:r>
              <a:rPr lang="en-US" dirty="0" smtClean="0"/>
              <a:t>Chart here</a:t>
            </a:r>
            <a:endParaRPr lang="en-US" dirty="0"/>
          </a:p>
        </p:txBody>
      </p:sp>
      <p:pic>
        <p:nvPicPr>
          <p:cNvPr id="4" name="Picture 3"/>
          <p:cNvPicPr>
            <a:picLocks noChangeAspect="1"/>
          </p:cNvPicPr>
          <p:nvPr/>
        </p:nvPicPr>
        <p:blipFill>
          <a:blip r:embed="rId4"/>
          <a:stretch>
            <a:fillRect/>
          </a:stretch>
        </p:blipFill>
        <p:spPr>
          <a:xfrm>
            <a:off x="0" y="1371600"/>
            <a:ext cx="9144000" cy="5486400"/>
          </a:xfrm>
          <a:prstGeom prst="rect">
            <a:avLst/>
          </a:prstGeom>
        </p:spPr>
      </p:pic>
    </p:spTree>
    <p:extLst>
      <p:ext uri="{BB962C8B-B14F-4D97-AF65-F5344CB8AC3E}">
        <p14:creationId xmlns:p14="http://schemas.microsoft.com/office/powerpoint/2010/main" val="12128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1 </a:t>
            </a:r>
            <a:r>
              <a:rPr lang="en-US" dirty="0"/>
              <a:t>Tim. 1:4, </a:t>
            </a:r>
            <a:r>
              <a:rPr lang="en-US" dirty="0" smtClean="0"/>
              <a:t>7</a:t>
            </a:r>
            <a:endParaRPr lang="en-US" dirty="0"/>
          </a:p>
        </p:txBody>
      </p:sp>
      <p:sp>
        <p:nvSpPr>
          <p:cNvPr id="2" name="Content Placeholder 1"/>
          <p:cNvSpPr>
            <a:spLocks noGrp="1"/>
          </p:cNvSpPr>
          <p:nvPr>
            <p:ph sz="quarter" idx="1"/>
          </p:nvPr>
        </p:nvSpPr>
        <p:spPr>
          <a:xfrm>
            <a:off x="612648" y="1600200"/>
            <a:ext cx="8153400" cy="4495800"/>
          </a:xfrm>
          <a:prstGeom prst="rect">
            <a:avLst/>
          </a:prstGeom>
        </p:spPr>
        <p:txBody>
          <a:bodyPr/>
          <a:lstStyle/>
          <a:p>
            <a:r>
              <a:rPr lang="en-US" dirty="0"/>
              <a:t>"Such things promote controversial speculations rather than advancing God's work … they do not know what they are talking about or what they so confidently </a:t>
            </a:r>
            <a:r>
              <a:rPr lang="en-US" dirty="0" smtClean="0"/>
              <a:t>affirm."</a:t>
            </a:r>
            <a:endParaRPr lang="en-US" dirty="0"/>
          </a:p>
        </p:txBody>
      </p:sp>
    </p:spTree>
    <p:extLst>
      <p:ext uri="{BB962C8B-B14F-4D97-AF65-F5344CB8AC3E}">
        <p14:creationId xmlns:p14="http://schemas.microsoft.com/office/powerpoint/2010/main" val="41184900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Willow Creek’s </a:t>
            </a:r>
            <a:r>
              <a:rPr lang="en-US" sz="3200" i="1" dirty="0" smtClean="0"/>
              <a:t>Reveal </a:t>
            </a:r>
            <a:r>
              <a:rPr lang="en-US" sz="3200" dirty="0" smtClean="0"/>
              <a:t>debacle – as described by sociologist Bradley Wright</a:t>
            </a:r>
            <a:endParaRPr lang="en-US" sz="3200" dirty="0"/>
          </a:p>
        </p:txBody>
      </p:sp>
      <p:sp>
        <p:nvSpPr>
          <p:cNvPr id="2" name="Content Placeholder 1"/>
          <p:cNvSpPr>
            <a:spLocks noGrp="1"/>
          </p:cNvSpPr>
          <p:nvPr>
            <p:ph sz="quarter" idx="1"/>
          </p:nvPr>
        </p:nvSpPr>
        <p:spPr>
          <a:xfrm>
            <a:off x="612648" y="1600200"/>
            <a:ext cx="8153400" cy="4495800"/>
          </a:xfrm>
          <a:prstGeom prst="rect">
            <a:avLst/>
          </a:prstGeom>
        </p:spPr>
        <p:txBody>
          <a:bodyPr>
            <a:normAutofit fontScale="70000" lnSpcReduction="20000"/>
          </a:bodyPr>
          <a:lstStyle/>
          <a:p>
            <a:pPr marL="0" indent="0">
              <a:buNone/>
            </a:pPr>
            <a:r>
              <a:rPr lang="en-US" dirty="0"/>
              <a:t>In the </a:t>
            </a:r>
            <a:r>
              <a:rPr lang="en-US" dirty="0" smtClean="0"/>
              <a:t>foreword </a:t>
            </a:r>
            <a:r>
              <a:rPr lang="en-US" dirty="0"/>
              <a:t>to the book, Bill </a:t>
            </a:r>
            <a:r>
              <a:rPr lang="en-US" dirty="0" err="1"/>
              <a:t>Hybels</a:t>
            </a:r>
            <a:r>
              <a:rPr lang="en-US" dirty="0"/>
              <a:t>, senior pastor of Willow Creek, describes the findings as almost "unbearably painful." The findings of REVEAL, he writes, "revolutionized the way I look at the role of the local church." Coming from as successful a pastor as Bill </a:t>
            </a:r>
            <a:r>
              <a:rPr lang="en-US" dirty="0" err="1"/>
              <a:t>Hybels</a:t>
            </a:r>
            <a:r>
              <a:rPr lang="en-US" dirty="0"/>
              <a:t>, this is a powerful statement.</a:t>
            </a:r>
          </a:p>
          <a:p>
            <a:pPr marL="0" indent="0">
              <a:buNone/>
            </a:pPr>
            <a:r>
              <a:rPr lang="en-US" dirty="0"/>
              <a:t>Is such a strong reaction warranted? I would say probably not, and here's why...</a:t>
            </a:r>
          </a:p>
          <a:p>
            <a:pPr marL="0" indent="0">
              <a:buNone/>
            </a:pPr>
            <a:r>
              <a:rPr lang="en-US" dirty="0" smtClean="0"/>
              <a:t>The type of survey used by REVEAL has its uses, but it's not well suited for evaluating the effectiveness of a complex institution like a church. It's not that REVEAL's findings are wrong, rather they are highly inconclusive. In fact, if I had to make a judgment, I would interpret the findings as generally supportive of what Willow Creek is already doing.</a:t>
            </a:r>
          </a:p>
          <a:p>
            <a:pPr marL="0" indent="0">
              <a:buNone/>
            </a:pPr>
            <a:r>
              <a:rPr lang="en-US" dirty="0"/>
              <a:t>Bradley Wright, “REVEAL Revisited: One sociologist says Willow Creek's research may not be as revealing as we think.” Leadership Journal’s </a:t>
            </a:r>
            <a:r>
              <a:rPr lang="en-US" i="1" dirty="0"/>
              <a:t>Out of Ur </a:t>
            </a:r>
            <a:r>
              <a:rPr lang="en-US" dirty="0"/>
              <a:t>blog (Jan 14, 2008). Online: </a:t>
            </a:r>
            <a:r>
              <a:rPr lang="en-US" dirty="0">
                <a:hlinkClick r:id="rId2"/>
              </a:rPr>
              <a:t>http://www.christianitytoday.com/parse/2008/january/reveal-revisited.html</a:t>
            </a:r>
            <a:r>
              <a:rPr lang="en-US" dirty="0"/>
              <a:t> </a:t>
            </a:r>
          </a:p>
          <a:p>
            <a:pPr marL="0" indent="0">
              <a:buNone/>
            </a:pPr>
            <a:endParaRPr lang="en-US" dirty="0"/>
          </a:p>
        </p:txBody>
      </p:sp>
    </p:spTree>
    <p:extLst>
      <p:ext uri="{BB962C8B-B14F-4D97-AF65-F5344CB8AC3E}">
        <p14:creationId xmlns:p14="http://schemas.microsoft.com/office/powerpoint/2010/main" val="29629705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American Church might not be in crisis</a:t>
            </a:r>
            <a:endParaRPr lang="en-US" dirty="0"/>
          </a:p>
        </p:txBody>
      </p:sp>
      <p:sp>
        <p:nvSpPr>
          <p:cNvPr id="2" name="Content Placeholder 1"/>
          <p:cNvSpPr>
            <a:spLocks noGrp="1"/>
          </p:cNvSpPr>
          <p:nvPr>
            <p:ph sz="quarter" idx="1"/>
          </p:nvPr>
        </p:nvSpPr>
        <p:spPr>
          <a:xfrm>
            <a:off x="612648" y="1600200"/>
            <a:ext cx="8153400" cy="4495800"/>
          </a:xfrm>
          <a:prstGeom prst="rect">
            <a:avLst/>
          </a:prstGeom>
        </p:spPr>
        <p:txBody>
          <a:bodyPr>
            <a:normAutofit fontScale="62500" lnSpcReduction="20000"/>
          </a:bodyPr>
          <a:lstStyle/>
          <a:p>
            <a:endParaRPr lang="en-US" dirty="0" smtClean="0"/>
          </a:p>
          <a:p>
            <a:r>
              <a:rPr lang="en-US" dirty="0"/>
              <a:t>David T. Olson, </a:t>
            </a:r>
            <a:r>
              <a:rPr lang="en-US" i="1" dirty="0"/>
              <a:t>The American Church in Crisis </a:t>
            </a:r>
            <a:r>
              <a:rPr lang="en-US" dirty="0"/>
              <a:t>(Grand Rapids: Zondervan, 2008)</a:t>
            </a:r>
            <a:r>
              <a:rPr lang="en-US" dirty="0" smtClean="0"/>
              <a:t>.</a:t>
            </a:r>
          </a:p>
          <a:p>
            <a:r>
              <a:rPr lang="en-US" dirty="0" smtClean="0"/>
              <a:t> </a:t>
            </a:r>
          </a:p>
          <a:p>
            <a:r>
              <a:rPr lang="en-US" dirty="0" smtClean="0"/>
              <a:t>What </a:t>
            </a:r>
            <a:r>
              <a:rPr lang="en-US" dirty="0"/>
              <a:t>Olson seems to be saying is that: "Attendance is down in the churches for which I have records."  This says something but one needs to be careful about generalizing to the entire American </a:t>
            </a:r>
            <a:r>
              <a:rPr lang="en-US" dirty="0" err="1" smtClean="0"/>
              <a:t>church.</a:t>
            </a:r>
            <a:r>
              <a:rPr lang="en-US" dirty="0" err="1" smtClean="0">
                <a:hlinkClick r:id="rId2"/>
              </a:rPr>
              <a:t>http</a:t>
            </a:r>
            <a:r>
              <a:rPr lang="en-US" dirty="0">
                <a:hlinkClick r:id="rId2"/>
              </a:rPr>
              <a:t>://www.andyrowell.net/andy_rowell/2008/11/weekly-usa-church-attendance-the-sociologists-weigh-in.html</a:t>
            </a:r>
            <a:endParaRPr lang="en-US" dirty="0"/>
          </a:p>
          <a:p>
            <a:endParaRPr lang="en-US" dirty="0"/>
          </a:p>
          <a:p>
            <a:r>
              <a:rPr lang="en-US" dirty="0"/>
              <a:t>D. Michael Lindsay, assistant professor of sociology at Rice </a:t>
            </a:r>
            <a:r>
              <a:rPr lang="en-US" dirty="0" smtClean="0"/>
              <a:t>University and now president of Gordon College, </a:t>
            </a:r>
            <a:r>
              <a:rPr lang="en-US" dirty="0"/>
              <a:t>notes in response to Olson's research</a:t>
            </a:r>
            <a:r>
              <a:rPr lang="en-US" dirty="0" smtClean="0"/>
              <a:t>: "</a:t>
            </a:r>
            <a:r>
              <a:rPr lang="en-US" dirty="0"/>
              <a:t>Counting heads to estimate weekly worship service attendance is far less reliable than estimates based on survey responses . . . For researchers to generalize head counts to the entire adult population, they must be conducted as an exhaustive consensus or a representative sample</a:t>
            </a:r>
            <a:r>
              <a:rPr lang="en-US" dirty="0" smtClean="0"/>
              <a:t>.”</a:t>
            </a:r>
            <a:endParaRPr lang="en-US" dirty="0"/>
          </a:p>
          <a:p>
            <a:r>
              <a:rPr lang="en-US" dirty="0"/>
              <a:t>D. Michael Lindsay, "Gallup's Research Remains More Reliable Than Counting Heads," </a:t>
            </a:r>
            <a:r>
              <a:rPr lang="en-US" i="1" dirty="0"/>
              <a:t>Rev. Magazine </a:t>
            </a:r>
            <a:r>
              <a:rPr lang="en-US" dirty="0"/>
              <a:t>(Mar/Apr 2008): 59</a:t>
            </a: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88915383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185</TotalTime>
  <Words>2687</Words>
  <Application>Microsoft Macintosh PowerPoint</Application>
  <PresentationFormat>On-screen Show (4:3)</PresentationFormat>
  <Paragraphs>109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“Theological Issues of the Day” with David Clark, Andy Rowell and Mark Strauss. </vt:lpstr>
      <vt:lpstr>The Confident and Contextual church amidst confusion</vt:lpstr>
      <vt:lpstr>Latest national statistics on GLBT and churches</vt:lpstr>
      <vt:lpstr>Religious trends</vt:lpstr>
      <vt:lpstr>Religious Switching https://twitter.com/GabrielRossman/status/446308609232613377  29.5% who are born with no religion become Protestants 78.1% of Protestants remain Protestant </vt:lpstr>
      <vt:lpstr>While Christians focus on losses out of Christianity into no religion, the reverse happens to, perhaps to a greater degree. It appears that a greater proportion of non-religious people become Evangelical than the reverse. In general, non-religion is a leaky bucket, losing a lot of its people to Christianity. Also, there isn't much switching into Catholicism, but there sure is a lot out. http://brewright.blogspot.com/2009/05/graph-of-religious-switching.html  http://www.pewforum.org/2009/04/27/faith-in-flux/ </vt:lpstr>
      <vt:lpstr>1 Tim. 1:4, 7</vt:lpstr>
      <vt:lpstr>Willow Creek’s Reveal debacle – as described by sociologist Bradley Wright</vt:lpstr>
      <vt:lpstr>The American Church might not be in crisis</vt:lpstr>
      <vt:lpstr>The conclusions of UnChristian are exaggerated</vt:lpstr>
      <vt:lpstr>Fourteen Theories Of Church Growth From Seven Research Teams</vt:lpstr>
      <vt:lpstr>For Christians, statistics are descriptive, not prescriptive. </vt:lpstr>
      <vt:lpstr>Numbers 13-14</vt:lpstr>
      <vt:lpstr>Dallas Willard</vt:lpstr>
      <vt:lpstr>A disquieting suggestion</vt:lpstr>
      <vt:lpstr>Humanity is confused</vt:lpstr>
      <vt:lpstr>COPENHAGEN CONSENSUS 2004 </vt:lpstr>
      <vt:lpstr>BUT IT IS VESTIGES OF THE CHRISTIAN FAITH WHICH INTELLECTUALLY FUNDS THIS ACTIVISM.</vt:lpstr>
      <vt:lpstr>The positive power of missionaries</vt:lpstr>
      <vt:lpstr>Through the church – Eph 3:10</vt:lpstr>
      <vt:lpstr>There should be potency about us.</vt:lpstr>
      <vt:lpstr>This is the rationale for:</vt:lpstr>
      <vt:lpstr>What might it mean to eat with outsiders</vt:lpstr>
      <vt:lpstr>This is the rationale for:</vt:lpstr>
      <vt:lpstr>We should communicate without being vulgar or pedantic. </vt:lpstr>
      <vt:lpstr>Sign, instrument, and foretaste</vt:lpstr>
    </vt:vector>
  </TitlesOfParts>
  <Company>Bethel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“Theological Issues of the Day” with David Clark, Andy Rowell and Mark Strauss. </dc:title>
  <dc:creator>Andrew D. Rowell</dc:creator>
  <cp:lastModifiedBy>Andrew D. Rowell</cp:lastModifiedBy>
  <cp:revision>25</cp:revision>
  <dcterms:created xsi:type="dcterms:W3CDTF">2014-10-10T15:35:23Z</dcterms:created>
  <dcterms:modified xsi:type="dcterms:W3CDTF">2014-10-10T18:44:16Z</dcterms:modified>
</cp:coreProperties>
</file>